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74" r:id="rId3"/>
    <p:sldId id="280" r:id="rId4"/>
    <p:sldId id="285" r:id="rId5"/>
    <p:sldId id="260" r:id="rId6"/>
    <p:sldId id="262" r:id="rId7"/>
    <p:sldId id="281" r:id="rId8"/>
    <p:sldId id="282" r:id="rId9"/>
    <p:sldId id="261" r:id="rId10"/>
    <p:sldId id="263" r:id="rId11"/>
    <p:sldId id="264" r:id="rId12"/>
    <p:sldId id="266" r:id="rId13"/>
    <p:sldId id="269" r:id="rId14"/>
    <p:sldId id="283" r:id="rId15"/>
    <p:sldId id="284" r:id="rId16"/>
    <p:sldId id="270" r:id="rId17"/>
    <p:sldId id="272" r:id="rId18"/>
    <p:sldId id="273" r:id="rId19"/>
    <p:sldId id="278" r:id="rId20"/>
    <p:sldId id="279" r:id="rId21"/>
    <p:sldId id="276" r:id="rId22"/>
    <p:sldId id="275"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AA6E"/>
    <a:srgbClr val="54A250"/>
    <a:srgbClr val="5D9A5E"/>
    <a:srgbClr val="2F2F2F"/>
    <a:srgbClr val="2A00B7"/>
    <a:srgbClr val="E40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84667" autoAdjust="0"/>
  </p:normalViewPr>
  <p:slideViewPr>
    <p:cSldViewPr>
      <p:cViewPr>
        <p:scale>
          <a:sx n="70" d="100"/>
          <a:sy n="70" d="100"/>
        </p:scale>
        <p:origin x="-115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29153-70C6-4959-A563-056F9CDD9CFD}" type="datetimeFigureOut">
              <a:rPr lang="en-US" smtClean="0"/>
              <a:pPr/>
              <a:t>4/16/2010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F76C6-88D2-40F7-AC03-D190F241B5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IpUE_EOhgX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ET46mPDVGI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88F76C6-88D2-40F7-AC03-D190F241B5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Cultural</a:t>
            </a:r>
            <a:r>
              <a:rPr lang="en-US" baseline="0" dirty="0" smtClean="0"/>
              <a:t> activity: </a:t>
            </a:r>
            <a:r>
              <a:rPr lang="en-US" dirty="0" smtClean="0">
                <a:solidFill>
                  <a:schemeClr val="tx1">
                    <a:lumMod val="85000"/>
                    <a:lumOff val="15000"/>
                  </a:schemeClr>
                </a:solidFill>
                <a:latin typeface="Calibri" pitchFamily="34" charset="0"/>
                <a:cs typeface="Arial" charset="0"/>
              </a:rPr>
              <a:t>Learning from the communities traditions</a:t>
            </a:r>
            <a:r>
              <a:rPr lang="en-US" baseline="0" dirty="0" smtClean="0">
                <a:solidFill>
                  <a:schemeClr val="tx1">
                    <a:lumMod val="85000"/>
                    <a:lumOff val="15000"/>
                  </a:schemeClr>
                </a:solidFill>
                <a:latin typeface="Calibri" pitchFamily="34" charset="0"/>
                <a:cs typeface="Arial" charset="0"/>
              </a:rPr>
              <a:t> (</a:t>
            </a:r>
            <a:r>
              <a:rPr lang="en-US" dirty="0" smtClean="0">
                <a:solidFill>
                  <a:schemeClr val="tx1">
                    <a:lumMod val="85000"/>
                    <a:lumOff val="15000"/>
                  </a:schemeClr>
                </a:solidFill>
                <a:latin typeface="Calibri" pitchFamily="34" charset="0"/>
                <a:cs typeface="Arial" charset="0"/>
              </a:rPr>
              <a:t>i.e. handcrafts making, harvesting coffee, planting yucca, indigenous dances, body paint, etc. )</a:t>
            </a:r>
          </a:p>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Day 7 </a:t>
            </a:r>
            <a:r>
              <a:rPr lang="en-US" dirty="0" smtClean="0"/>
              <a:t>will be spent going</a:t>
            </a:r>
            <a:r>
              <a:rPr lang="en-US" baseline="0" dirty="0" smtClean="0"/>
              <a:t> to the airport, saying good-byes, and traveling back home.</a:t>
            </a:r>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http://www.youtube.com/watch?v=IpUE_EOhgXI</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*Global Brigades is 100% student funded and led.  We are not reliant on any outside donations or grants to perpetuate our programming.  As such, we focus on empowering students with the tools and resources to solicit support for their individual brigades.  The "sustainability expense" enables us to maintain offices in Honduras</a:t>
            </a:r>
            <a:r>
              <a:rPr lang="en-US" sz="1200" kern="1200" baseline="0" dirty="0" smtClean="0">
                <a:solidFill>
                  <a:schemeClr val="tx1"/>
                </a:solidFill>
                <a:latin typeface="+mn-lt"/>
                <a:ea typeface="+mn-ea"/>
                <a:cs typeface="+mn-cs"/>
              </a:rPr>
              <a:t> and Panama</a:t>
            </a:r>
            <a:r>
              <a:rPr lang="en-US" sz="1200" kern="1200" dirty="0" smtClean="0">
                <a:solidFill>
                  <a:schemeClr val="tx1"/>
                </a:solidFill>
                <a:latin typeface="+mn-lt"/>
                <a:ea typeface="+mn-ea"/>
                <a:cs typeface="+mn-cs"/>
              </a:rPr>
              <a:t>, hire full-time local directors, provide housing for our long-term volunteers and manage the relationships and health trends in the communities we serve year-round.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eaLnBrk="1" fontAlgn="auto" hangingPunct="1">
              <a:spcAft>
                <a:spcPts val="0"/>
              </a:spcAft>
              <a:buFont typeface="+mj-lt"/>
              <a:buAutoNum type="arabicPeriod"/>
              <a:defRPr/>
            </a:pPr>
            <a:r>
              <a:rPr lang="en-US" dirty="0" smtClean="0"/>
              <a:t>Medical Brigades provides relief.</a:t>
            </a:r>
          </a:p>
          <a:p>
            <a:pPr marL="514350" indent="-514350" eaLnBrk="1" fontAlgn="auto" hangingPunct="1">
              <a:spcAft>
                <a:spcPts val="0"/>
              </a:spcAft>
              <a:buFont typeface="+mj-lt"/>
              <a:buAutoNum type="arabicPeriod"/>
              <a:defRPr/>
            </a:pPr>
            <a:r>
              <a:rPr lang="en-US" dirty="0" smtClean="0"/>
              <a:t>Water and Public Health Brigades begin preventative work and infrastructure development.</a:t>
            </a:r>
          </a:p>
          <a:p>
            <a:pPr marL="514350" indent="-514350" eaLnBrk="1" fontAlgn="auto" hangingPunct="1">
              <a:spcAft>
                <a:spcPts val="0"/>
              </a:spcAft>
              <a:buFont typeface="+mj-lt"/>
              <a:buAutoNum type="arabicPeriod"/>
              <a:defRPr/>
            </a:pPr>
            <a:r>
              <a:rPr lang="en-US" dirty="0" smtClean="0"/>
              <a:t>Microfinance Brigades fills in the final gaps </a:t>
            </a:r>
            <a:endParaRPr lang="en-US" baseline="0" dirty="0" smtClean="0"/>
          </a:p>
        </p:txBody>
      </p:sp>
      <p:sp>
        <p:nvSpPr>
          <p:cNvPr id="4" name="Slide Number Placeholder 3"/>
          <p:cNvSpPr>
            <a:spLocks noGrp="1"/>
          </p:cNvSpPr>
          <p:nvPr>
            <p:ph type="sldNum" sz="quarter" idx="10"/>
          </p:nvPr>
        </p:nvSpPr>
        <p:spPr/>
        <p:txBody>
          <a:bodyPr/>
          <a:lstStyle/>
          <a:p>
            <a:fld id="{C88F76C6-88D2-40F7-AC03-D190F241B54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Business Brigades</a:t>
            </a:r>
            <a:r>
              <a:rPr lang="en-US" baseline="0" dirty="0" smtClean="0"/>
              <a:t> are available in Panama and </a:t>
            </a:r>
            <a:r>
              <a:rPr lang="en-US" baseline="0" dirty="0" smtClean="0"/>
              <a:t>Microfinance </a:t>
            </a:r>
            <a:r>
              <a:rPr lang="en-US" baseline="0" dirty="0" smtClean="0"/>
              <a:t>Brigades are available in Honduras. These statistics provide an overview of one of our average community partners.</a:t>
            </a:r>
          </a:p>
          <a:p>
            <a:endParaRPr lang="en-US" baseline="0" dirty="0" smtClean="0"/>
          </a:p>
          <a:p>
            <a:pPr>
              <a:defRPr/>
            </a:pPr>
            <a:r>
              <a:rPr lang="en-US" sz="1050" b="1" kern="1200" dirty="0" smtClean="0">
                <a:solidFill>
                  <a:srgbClr val="2A00B7"/>
                </a:solidFill>
                <a:latin typeface="+mn-lt"/>
                <a:ea typeface="+mn-ea"/>
                <a:cs typeface="Arial" charset="0"/>
              </a:rPr>
              <a:t>DID YOU KNOW?</a:t>
            </a:r>
          </a:p>
          <a:p>
            <a:pPr>
              <a:buFont typeface="Times" pitchFamily="28" charset="0"/>
              <a:buChar char="•"/>
              <a:defRPr/>
            </a:pPr>
            <a:r>
              <a:rPr lang="en-US" sz="1200" kern="1200" dirty="0" smtClean="0">
                <a:solidFill>
                  <a:schemeClr val="tx1">
                    <a:lumMod val="85000"/>
                    <a:lumOff val="15000"/>
                  </a:schemeClr>
                </a:solidFill>
                <a:latin typeface="+mn-lt"/>
                <a:ea typeface="+mn-ea"/>
                <a:cs typeface="Arial" charset="0"/>
              </a:rPr>
              <a:t> </a:t>
            </a:r>
            <a:r>
              <a:rPr lang="en-US" sz="1200" kern="1200" dirty="0" smtClean="0">
                <a:solidFill>
                  <a:srgbClr val="2A00B7"/>
                </a:solidFill>
                <a:latin typeface="+mn-lt"/>
                <a:ea typeface="+mn-ea"/>
                <a:cs typeface="Arial" charset="0"/>
              </a:rPr>
              <a:t>Panama has the 4th highest wealth disparity </a:t>
            </a:r>
            <a:r>
              <a:rPr lang="en-US" sz="1200" kern="1200" dirty="0" smtClean="0">
                <a:solidFill>
                  <a:schemeClr val="tx1">
                    <a:lumMod val="85000"/>
                    <a:lumOff val="15000"/>
                  </a:schemeClr>
                </a:solidFill>
                <a:latin typeface="+mn-lt"/>
                <a:ea typeface="+mn-ea"/>
                <a:cs typeface="Arial" charset="0"/>
              </a:rPr>
              <a:t>in all of Latin America and 1st highest in all of Central America</a:t>
            </a:r>
          </a:p>
          <a:p>
            <a:pPr>
              <a:buFont typeface="Times" pitchFamily="28" charset="0"/>
              <a:buChar char="•"/>
              <a:defRPr/>
            </a:pPr>
            <a:r>
              <a:rPr lang="en-US" sz="1200" kern="1200" dirty="0" smtClean="0">
                <a:solidFill>
                  <a:schemeClr val="tx1">
                    <a:lumMod val="85000"/>
                    <a:lumOff val="15000"/>
                  </a:schemeClr>
                </a:solidFill>
                <a:latin typeface="+mn-lt"/>
                <a:ea typeface="+mn-ea"/>
                <a:cs typeface="Arial" charset="0"/>
              </a:rPr>
              <a:t> For 2007, 56.8% of the unemployed </a:t>
            </a:r>
            <a:r>
              <a:rPr lang="en-US" sz="1200" kern="1200" dirty="0" smtClean="0">
                <a:solidFill>
                  <a:srgbClr val="2A00B7"/>
                </a:solidFill>
                <a:latin typeface="+mn-lt"/>
                <a:ea typeface="+mn-ea"/>
                <a:cs typeface="Arial" charset="0"/>
              </a:rPr>
              <a:t>Honduran</a:t>
            </a:r>
            <a:r>
              <a:rPr lang="en-US" sz="1200" kern="1200" dirty="0" smtClean="0">
                <a:solidFill>
                  <a:schemeClr val="tx1">
                    <a:lumMod val="85000"/>
                    <a:lumOff val="15000"/>
                  </a:schemeClr>
                </a:solidFill>
                <a:latin typeface="+mn-lt"/>
                <a:ea typeface="+mn-ea"/>
                <a:cs typeface="Arial" charset="0"/>
              </a:rPr>
              <a:t>s have done up to elementary school. The relationship between </a:t>
            </a:r>
            <a:r>
              <a:rPr lang="en-US" sz="1200" b="1" kern="1200" dirty="0" smtClean="0">
                <a:solidFill>
                  <a:srgbClr val="2A00B7"/>
                </a:solidFill>
                <a:latin typeface="+mn-lt"/>
                <a:ea typeface="+mn-ea"/>
                <a:cs typeface="Arial" charset="0"/>
              </a:rPr>
              <a:t>education-income per capita </a:t>
            </a:r>
            <a:r>
              <a:rPr lang="en-US" sz="1200" kern="1200" dirty="0" smtClean="0">
                <a:solidFill>
                  <a:schemeClr val="tx1">
                    <a:lumMod val="85000"/>
                    <a:lumOff val="15000"/>
                  </a:schemeClr>
                </a:solidFill>
                <a:latin typeface="+mn-lt"/>
                <a:ea typeface="+mn-ea"/>
                <a:cs typeface="Arial" charset="0"/>
              </a:rPr>
              <a:t>in a household </a:t>
            </a:r>
            <a:r>
              <a:rPr lang="en-US" sz="1200" kern="1200" dirty="0" smtClean="0">
                <a:solidFill>
                  <a:srgbClr val="2A00B7"/>
                </a:solidFill>
                <a:latin typeface="+mn-lt"/>
                <a:ea typeface="+mn-ea"/>
                <a:cs typeface="Arial" charset="0"/>
              </a:rPr>
              <a:t>is $53 for someone who has had elementary school education</a:t>
            </a:r>
            <a:r>
              <a:rPr lang="en-US" sz="1200" kern="1200" dirty="0" smtClean="0">
                <a:solidFill>
                  <a:schemeClr val="tx1">
                    <a:lumMod val="85000"/>
                    <a:lumOff val="15000"/>
                  </a:schemeClr>
                </a:solidFill>
                <a:latin typeface="+mn-lt"/>
                <a:ea typeface="+mn-ea"/>
                <a:cs typeface="Arial" charset="0"/>
              </a:rPr>
              <a:t>, while if the head of the family has received a superior education the income can be up to $391.</a:t>
            </a:r>
          </a:p>
          <a:p>
            <a:pPr>
              <a:buFont typeface="Times" pitchFamily="28" charset="0"/>
              <a:buChar char="•"/>
              <a:defRPr/>
            </a:pPr>
            <a:r>
              <a:rPr lang="en-US" sz="1200" kern="1200" dirty="0" smtClean="0">
                <a:solidFill>
                  <a:schemeClr val="tx1">
                    <a:lumMod val="85000"/>
                    <a:lumOff val="15000"/>
                  </a:schemeClr>
                </a:solidFill>
                <a:latin typeface="+mn-lt"/>
                <a:ea typeface="+mn-ea"/>
                <a:cs typeface="Arial" charset="0"/>
              </a:rPr>
              <a:t> As of 2003, 49% of all Panamanians and </a:t>
            </a:r>
            <a:r>
              <a:rPr lang="en-US" sz="1200" kern="1200" dirty="0" smtClean="0">
                <a:solidFill>
                  <a:srgbClr val="2A00B7"/>
                </a:solidFill>
                <a:latin typeface="+mn-lt"/>
                <a:ea typeface="+mn-ea"/>
                <a:cs typeface="Arial" charset="0"/>
              </a:rPr>
              <a:t>57% of all poor in Panama are citizens less than 20 years</a:t>
            </a:r>
            <a:r>
              <a:rPr lang="en-US" sz="1200" kern="1200" dirty="0" smtClean="0">
                <a:solidFill>
                  <a:schemeClr val="tx1">
                    <a:lumMod val="85000"/>
                    <a:lumOff val="15000"/>
                  </a:schemeClr>
                </a:solidFill>
                <a:latin typeface="+mn-lt"/>
                <a:ea typeface="+mn-ea"/>
                <a:cs typeface="Arial" charset="0"/>
              </a:rPr>
              <a:t> old increasing a dire need for more youth opportunity</a:t>
            </a:r>
          </a:p>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Volunteers</a:t>
            </a:r>
            <a:r>
              <a:rPr lang="en-US" baseline="0" dirty="0" smtClean="0"/>
              <a:t> can participate in </a:t>
            </a:r>
            <a:r>
              <a:rPr lang="en-US" baseline="0" dirty="0" smtClean="0"/>
              <a:t>Microfinance </a:t>
            </a:r>
            <a:r>
              <a:rPr lang="en-US" baseline="0" dirty="0" smtClean="0"/>
              <a:t>Brigades beginning March 2010. Contact </a:t>
            </a:r>
            <a:r>
              <a:rPr lang="en-US" baseline="0" dirty="0" err="1" smtClean="0"/>
              <a:t>Merrilee</a:t>
            </a:r>
            <a:r>
              <a:rPr lang="en-US" baseline="0" dirty="0" smtClean="0"/>
              <a:t> Chapin at merrilee@globalbrigades.org for brigade details.</a:t>
            </a:r>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Volunteers</a:t>
            </a:r>
            <a:r>
              <a:rPr lang="en-US" baseline="0" dirty="0" smtClean="0"/>
              <a:t> can participate in </a:t>
            </a:r>
            <a:r>
              <a:rPr lang="en-US" baseline="0" dirty="0" smtClean="0"/>
              <a:t>Microfinance </a:t>
            </a:r>
            <a:r>
              <a:rPr lang="en-US" baseline="0" dirty="0" smtClean="0"/>
              <a:t>Brigades beginning March 2010. Contact </a:t>
            </a:r>
            <a:r>
              <a:rPr lang="en-US" baseline="0" dirty="0" err="1" smtClean="0"/>
              <a:t>Merrilee</a:t>
            </a:r>
            <a:r>
              <a:rPr lang="en-US" baseline="0" dirty="0" smtClean="0"/>
              <a:t> Chapin at merrilee@globalbrigades.org for brigade details.</a:t>
            </a:r>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http://www.youtube.com/watch?v=ET46mPDVGIQ</a:t>
            </a:r>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92C33-4BDB-4A1E-B051-DFC260ED40E1}" type="datetime1">
              <a:rPr lang="en-US" smtClean="0"/>
              <a:pPr/>
              <a:t>4/16/2010</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sp>
        <p:nvSpPr>
          <p:cNvPr id="8" name="Rectangle 7"/>
          <p:cNvSpPr/>
          <p:nvPr userDrawn="1"/>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9" name="Picture 8" descr="Business for Light Bkgds.jpg"/>
          <p:cNvPicPr>
            <a:picLocks noChangeAspect="1"/>
          </p:cNvPicPr>
          <p:nvPr userDrawn="1"/>
        </p:nvPicPr>
        <p:blipFill>
          <a:blip r:embed="rId2" cstate="screen"/>
          <a:stretch>
            <a:fillRect/>
          </a:stretch>
        </p:blipFill>
        <p:spPr>
          <a:xfrm>
            <a:off x="7325762" y="5927796"/>
            <a:ext cx="1589638" cy="85400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471DA-EDB7-44D9-8487-8249CBB2086E}" type="datetime1">
              <a:rPr lang="en-US" smtClean="0"/>
              <a:pPr/>
              <a:t>4/16/2010</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EA9EE-A673-4E21-BCF2-C61CC4B622FB}" type="datetime1">
              <a:rPr lang="en-US" smtClean="0"/>
              <a:pPr/>
              <a:t>4/16/2010</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C971E-ACDB-49D7-BA89-71ABAA435A5E}" type="datetime1">
              <a:rPr lang="en-US" smtClean="0"/>
              <a:pPr/>
              <a:t>4/16/2010</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sp>
        <p:nvSpPr>
          <p:cNvPr id="11" name="Rectangle 10"/>
          <p:cNvSpPr/>
          <p:nvPr userDrawn="1"/>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13" name="Picture 12" descr="Landscape Header w Globe copy.jpg"/>
          <p:cNvPicPr>
            <a:picLocks noChangeAspect="1"/>
          </p:cNvPicPr>
          <p:nvPr userDrawn="1"/>
        </p:nvPicPr>
        <p:blipFill>
          <a:blip r:embed="rId2" cstate="screen"/>
          <a:stretch>
            <a:fillRect/>
          </a:stretch>
        </p:blipFill>
        <p:spPr>
          <a:xfrm>
            <a:off x="0" y="0"/>
            <a:ext cx="9144000" cy="854003"/>
          </a:xfrm>
          <a:prstGeom prst="rect">
            <a:avLst/>
          </a:prstGeom>
        </p:spPr>
      </p:pic>
      <p:pic>
        <p:nvPicPr>
          <p:cNvPr id="12" name="Picture 11" descr="Business for Light Bkgds.jpg"/>
          <p:cNvPicPr>
            <a:picLocks noChangeAspect="1"/>
          </p:cNvPicPr>
          <p:nvPr userDrawn="1"/>
        </p:nvPicPr>
        <p:blipFill>
          <a:blip r:embed="rId3" cstate="screen"/>
          <a:stretch>
            <a:fillRect/>
          </a:stretch>
        </p:blipFill>
        <p:spPr>
          <a:xfrm>
            <a:off x="7325762" y="5927796"/>
            <a:ext cx="1589638" cy="854003"/>
          </a:xfrm>
          <a:prstGeom prst="rect">
            <a:avLst/>
          </a:prstGeom>
        </p:spPr>
      </p:pic>
      <p:sp>
        <p:nvSpPr>
          <p:cNvPr id="14" name="Rectangle 13"/>
          <p:cNvSpPr/>
          <p:nvPr userDrawn="1"/>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20025-304F-4170-9AFF-5C0DB6B0FA4F}" type="datetime1">
              <a:rPr lang="en-US" smtClean="0"/>
              <a:pPr/>
              <a:t>4/16/2010</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sp>
        <p:nvSpPr>
          <p:cNvPr id="9" name="Rectangle 8"/>
          <p:cNvSpPr/>
          <p:nvPr userDrawn="1"/>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10" name="Picture 9" descr="Business for Light Bkgds.jpg"/>
          <p:cNvPicPr>
            <a:picLocks noChangeAspect="1"/>
          </p:cNvPicPr>
          <p:nvPr userDrawn="1"/>
        </p:nvPicPr>
        <p:blipFill>
          <a:blip r:embed="rId2" cstate="screen"/>
          <a:stretch>
            <a:fillRect/>
          </a:stretch>
        </p:blipFill>
        <p:spPr>
          <a:xfrm>
            <a:off x="7325762" y="5927796"/>
            <a:ext cx="1589638" cy="85400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ABD59-99F8-449B-9A77-FB711455D202}" type="datetime1">
              <a:rPr lang="en-US" smtClean="0"/>
              <a:pPr/>
              <a:t>4/16/2010</a:t>
            </a:fld>
            <a:endParaRPr lang="en-US"/>
          </a:p>
        </p:txBody>
      </p:sp>
      <p:sp>
        <p:nvSpPr>
          <p:cNvPr id="6" name="Footer Placeholder 5"/>
          <p:cNvSpPr>
            <a:spLocks noGrp="1"/>
          </p:cNvSpPr>
          <p:nvPr>
            <p:ph type="ftr" sz="quarter" idx="11"/>
          </p:nvPr>
        </p:nvSpPr>
        <p:spPr/>
        <p:txBody>
          <a:bodyPr/>
          <a:lstStyle/>
          <a:p>
            <a:r>
              <a:rPr lang="en-US" smtClean="0"/>
              <a:t>Global Brigades, Inc Copyright 2009</a:t>
            </a:r>
            <a:endParaRPr lang="en-US"/>
          </a:p>
        </p:txBody>
      </p:sp>
      <p:sp>
        <p:nvSpPr>
          <p:cNvPr id="7" name="Slide Number Placeholder 6"/>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97AA5-2844-40F6-B119-75769964B51F}" type="datetime1">
              <a:rPr lang="en-US" smtClean="0"/>
              <a:pPr/>
              <a:t>4/16/2010</a:t>
            </a:fld>
            <a:endParaRPr lang="en-US"/>
          </a:p>
        </p:txBody>
      </p:sp>
      <p:sp>
        <p:nvSpPr>
          <p:cNvPr id="8" name="Footer Placeholder 7"/>
          <p:cNvSpPr>
            <a:spLocks noGrp="1"/>
          </p:cNvSpPr>
          <p:nvPr>
            <p:ph type="ftr" sz="quarter" idx="11"/>
          </p:nvPr>
        </p:nvSpPr>
        <p:spPr/>
        <p:txBody>
          <a:bodyPr/>
          <a:lstStyle/>
          <a:p>
            <a:r>
              <a:rPr lang="en-US" smtClean="0"/>
              <a:t>Global Brigades, Inc Copyright 2009</a:t>
            </a:r>
            <a:endParaRPr lang="en-US"/>
          </a:p>
        </p:txBody>
      </p:sp>
      <p:sp>
        <p:nvSpPr>
          <p:cNvPr id="9" name="Slide Number Placeholder 8"/>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3A72D-E852-4AB2-9BC9-AE6F6BE6ED9F}" type="datetime1">
              <a:rPr lang="en-US" smtClean="0"/>
              <a:pPr/>
              <a:t>4/16/2010</a:t>
            </a:fld>
            <a:endParaRPr lang="en-US"/>
          </a:p>
        </p:txBody>
      </p:sp>
      <p:sp>
        <p:nvSpPr>
          <p:cNvPr id="4" name="Footer Placeholder 3"/>
          <p:cNvSpPr>
            <a:spLocks noGrp="1"/>
          </p:cNvSpPr>
          <p:nvPr>
            <p:ph type="ftr" sz="quarter" idx="11"/>
          </p:nvPr>
        </p:nvSpPr>
        <p:spPr/>
        <p:txBody>
          <a:bodyPr/>
          <a:lstStyle/>
          <a:p>
            <a:r>
              <a:rPr lang="en-US" smtClean="0"/>
              <a:t>Global Brigades, Inc Copyright 2009</a:t>
            </a:r>
            <a:endParaRPr lang="en-US"/>
          </a:p>
        </p:txBody>
      </p:sp>
      <p:sp>
        <p:nvSpPr>
          <p:cNvPr id="5" name="Slide Number Placeholder 4"/>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E7AEC-797F-4B7C-9A9A-D5ECAD45E3A8}" type="datetime1">
              <a:rPr lang="en-US" smtClean="0"/>
              <a:pPr/>
              <a:t>4/16/2010</a:t>
            </a:fld>
            <a:endParaRPr lang="en-US"/>
          </a:p>
        </p:txBody>
      </p:sp>
      <p:sp>
        <p:nvSpPr>
          <p:cNvPr id="3" name="Footer Placeholder 2"/>
          <p:cNvSpPr>
            <a:spLocks noGrp="1"/>
          </p:cNvSpPr>
          <p:nvPr>
            <p:ph type="ftr" sz="quarter" idx="11"/>
          </p:nvPr>
        </p:nvSpPr>
        <p:spPr/>
        <p:txBody>
          <a:bodyPr/>
          <a:lstStyle/>
          <a:p>
            <a:r>
              <a:rPr lang="en-US" smtClean="0"/>
              <a:t>Global Brigades, Inc Copyright 2009</a:t>
            </a:r>
            <a:endParaRPr lang="en-US"/>
          </a:p>
        </p:txBody>
      </p:sp>
      <p:sp>
        <p:nvSpPr>
          <p:cNvPr id="4" name="Slide Number Placeholder 3"/>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4107B-DCBC-49ED-B152-3B4FC8E3E62D}" type="datetime1">
              <a:rPr lang="en-US" smtClean="0"/>
              <a:pPr/>
              <a:t>4/16/2010</a:t>
            </a:fld>
            <a:endParaRPr lang="en-US"/>
          </a:p>
        </p:txBody>
      </p:sp>
      <p:sp>
        <p:nvSpPr>
          <p:cNvPr id="6" name="Footer Placeholder 5"/>
          <p:cNvSpPr>
            <a:spLocks noGrp="1"/>
          </p:cNvSpPr>
          <p:nvPr>
            <p:ph type="ftr" sz="quarter" idx="11"/>
          </p:nvPr>
        </p:nvSpPr>
        <p:spPr/>
        <p:txBody>
          <a:bodyPr/>
          <a:lstStyle/>
          <a:p>
            <a:r>
              <a:rPr lang="en-US" smtClean="0"/>
              <a:t>Global Brigades, Inc Copyright 2009</a:t>
            </a:r>
            <a:endParaRPr lang="en-US"/>
          </a:p>
        </p:txBody>
      </p:sp>
      <p:sp>
        <p:nvSpPr>
          <p:cNvPr id="7" name="Slide Number Placeholder 6"/>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C36DB-1D95-4D4B-8A77-4DF01DFD5046}" type="datetime1">
              <a:rPr lang="en-US" smtClean="0"/>
              <a:pPr/>
              <a:t>4/16/2010</a:t>
            </a:fld>
            <a:endParaRPr lang="en-US"/>
          </a:p>
        </p:txBody>
      </p:sp>
      <p:sp>
        <p:nvSpPr>
          <p:cNvPr id="6" name="Footer Placeholder 5"/>
          <p:cNvSpPr>
            <a:spLocks noGrp="1"/>
          </p:cNvSpPr>
          <p:nvPr>
            <p:ph type="ftr" sz="quarter" idx="11"/>
          </p:nvPr>
        </p:nvSpPr>
        <p:spPr/>
        <p:txBody>
          <a:bodyPr/>
          <a:lstStyle/>
          <a:p>
            <a:r>
              <a:rPr lang="en-US" smtClean="0"/>
              <a:t>Global Brigades, Inc Copyright 2009</a:t>
            </a:r>
            <a:endParaRPr lang="en-US"/>
          </a:p>
        </p:txBody>
      </p:sp>
      <p:sp>
        <p:nvSpPr>
          <p:cNvPr id="7" name="Slide Number Placeholder 6"/>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5FE58-B7F8-4E6A-B8CF-6E171DB8831A}" type="datetime1">
              <a:rPr lang="en-US" smtClean="0"/>
              <a:pPr/>
              <a:t>4/16/2010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Global Brigades, Inc Copyright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F8DF-62B3-43EA-BB35-EC9380189002}" type="slidenum">
              <a:rPr lang="en-US" smtClean="0"/>
              <a:pPr/>
              <a:t>‹#›</a:t>
            </a:fld>
            <a:endParaRPr lang="en-US"/>
          </a:p>
        </p:txBody>
      </p:sp>
      <p:sp>
        <p:nvSpPr>
          <p:cNvPr id="8" name="Rectangle 7"/>
          <p:cNvSpPr/>
          <p:nvPr userDrawn="1"/>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www.youtube.com/watch?v=IpUE_EOhgXI" TargetMode="Externa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youtube.com/watch?v=ET46mPDVGIQ"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siness for Light Bkgds.jpg"/>
          <p:cNvPicPr>
            <a:picLocks noChangeAspect="1"/>
          </p:cNvPicPr>
          <p:nvPr/>
        </p:nvPicPr>
        <p:blipFill>
          <a:blip r:embed="rId3" cstate="screen"/>
          <a:stretch>
            <a:fillRect/>
          </a:stretch>
        </p:blipFill>
        <p:spPr>
          <a:xfrm>
            <a:off x="7325762" y="5927796"/>
            <a:ext cx="1589638" cy="854003"/>
          </a:xfrm>
          <a:prstGeom prst="rect">
            <a:avLst/>
          </a:prstGeom>
        </p:spPr>
      </p:pic>
      <p:pic>
        <p:nvPicPr>
          <p:cNvPr id="9" name="Picture 8" descr="Globe w Tag - Honduras Landscape copy.jpg"/>
          <p:cNvPicPr>
            <a:picLocks noChangeAspect="1"/>
          </p:cNvPicPr>
          <p:nvPr/>
        </p:nvPicPr>
        <p:blipFill>
          <a:blip r:embed="rId4" cstate="screen"/>
          <a:stretch>
            <a:fillRect/>
          </a:stretch>
        </p:blipFill>
        <p:spPr>
          <a:xfrm>
            <a:off x="685800" y="381000"/>
            <a:ext cx="4959139" cy="5029200"/>
          </a:xfrm>
          <a:prstGeom prst="rect">
            <a:avLst/>
          </a:prstGeom>
        </p:spPr>
      </p:pic>
      <p:sp>
        <p:nvSpPr>
          <p:cNvPr id="8" name="TextBox 7"/>
          <p:cNvSpPr txBox="1"/>
          <p:nvPr/>
        </p:nvSpPr>
        <p:spPr>
          <a:xfrm>
            <a:off x="4039533" y="3987225"/>
            <a:ext cx="4452501" cy="954107"/>
          </a:xfrm>
          <a:prstGeom prst="rect">
            <a:avLst/>
          </a:prstGeom>
          <a:noFill/>
        </p:spPr>
        <p:txBody>
          <a:bodyPr wrap="none" rtlCol="0">
            <a:spAutoFit/>
          </a:bodyPr>
          <a:lstStyle/>
          <a:p>
            <a:r>
              <a:rPr lang="en-US" sz="3200" b="1" dirty="0" smtClean="0">
                <a:solidFill>
                  <a:srgbClr val="2F2F2F"/>
                </a:solidFill>
              </a:rPr>
              <a:t>MFB Information Session</a:t>
            </a:r>
          </a:p>
          <a:p>
            <a:endParaRPr lang="en-US" sz="2400" dirty="0">
              <a:solidFill>
                <a:srgbClr val="2F2F2F"/>
              </a:solidFill>
            </a:endParaRPr>
          </a:p>
        </p:txBody>
      </p:sp>
      <p:sp>
        <p:nvSpPr>
          <p:cNvPr id="5" name="Text Box 2"/>
          <p:cNvSpPr txBox="1">
            <a:spLocks noChangeArrowheads="1"/>
          </p:cNvSpPr>
          <p:nvPr/>
        </p:nvSpPr>
        <p:spPr bwMode="auto">
          <a:xfrm>
            <a:off x="76200" y="6337300"/>
            <a:ext cx="731520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800"/>
              </a:lnSpc>
              <a:spcBef>
                <a:spcPct val="0"/>
              </a:spcBef>
              <a:spcAft>
                <a:spcPts val="1000"/>
              </a:spcAft>
              <a:buClrTx/>
              <a:buSzTx/>
              <a:buFontTx/>
              <a:buNone/>
              <a:tabLst/>
            </a:pPr>
            <a:r>
              <a:rPr kumimoji="0" lang="en-US" sz="1200" i="0" u="none" strike="noStrike" cap="none" normalizeH="0" baseline="0" dirty="0" smtClean="0">
                <a:ln>
                  <a:noFill/>
                </a:ln>
                <a:solidFill>
                  <a:srgbClr val="2F2F2F"/>
                </a:solidFill>
                <a:effectLst/>
                <a:latin typeface="Calibri" pitchFamily="34" charset="0"/>
                <a:cs typeface="Arial" pitchFamily="34" charset="0"/>
              </a:rPr>
              <a:t>ARCHITECTURE.BUSINESS.DENTAL.ENVIRONMENT.LAW.MEDICAL.</a:t>
            </a:r>
            <a:r>
              <a:rPr kumimoji="0" lang="en-US" sz="1200" b="1" i="0" u="none" strike="noStrike" cap="none" normalizeH="0" baseline="0" dirty="0" smtClean="0">
                <a:ln>
                  <a:noFill/>
                </a:ln>
                <a:solidFill>
                  <a:srgbClr val="5D9A5E"/>
                </a:solidFill>
                <a:effectLst/>
                <a:latin typeface="Calibri" pitchFamily="34" charset="0"/>
                <a:cs typeface="Arial" pitchFamily="34" charset="0"/>
              </a:rPr>
              <a:t>MICROFINANCE</a:t>
            </a:r>
            <a:r>
              <a:rPr kumimoji="0" lang="en-US" sz="1200" i="0" u="none" strike="noStrike" cap="none" normalizeH="0" baseline="0" dirty="0" smtClean="0">
                <a:ln>
                  <a:noFill/>
                </a:ln>
                <a:solidFill>
                  <a:srgbClr val="2F2F2F"/>
                </a:solidFill>
                <a:effectLst/>
                <a:latin typeface="Calibri" pitchFamily="34" charset="0"/>
                <a:cs typeface="Arial" pitchFamily="34" charset="0"/>
              </a:rPr>
              <a:t>.PUBLIC HEALTH.WATER</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i="0" u="none" strike="noStrike" cap="none" normalizeH="0" baseline="0" dirty="0" smtClean="0">
              <a:ln>
                <a:noFill/>
              </a:ln>
              <a:solidFill>
                <a:srgbClr val="2F2F2F"/>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rgbClr val="2F2F2F"/>
              </a:solidFill>
              <a:effectLst/>
              <a:latin typeface="Arial" pitchFamily="34" charset="0"/>
              <a:cs typeface="Arial" pitchFamily="34" charset="0"/>
            </a:endParaRPr>
          </a:p>
        </p:txBody>
      </p:sp>
      <p:sp>
        <p:nvSpPr>
          <p:cNvPr id="6" name="Rectangle 5"/>
          <p:cNvSpPr/>
          <p:nvPr/>
        </p:nvSpPr>
        <p:spPr>
          <a:xfrm>
            <a:off x="685800" y="6497975"/>
            <a:ext cx="5867400" cy="203133"/>
          </a:xfrm>
          <a:prstGeom prst="rect">
            <a:avLst/>
          </a:prstGeom>
          <a:noFill/>
        </p:spPr>
        <p:txBody>
          <a:bodyPr wrap="square">
            <a:spAutoFit/>
          </a:bodyPr>
          <a:lstStyle/>
          <a:p>
            <a:pPr algn="ctr" fontAlgn="base">
              <a:lnSpc>
                <a:spcPts val="800"/>
              </a:lnSpc>
              <a:spcBef>
                <a:spcPct val="0"/>
              </a:spcBef>
              <a:spcAft>
                <a:spcPts val="1000"/>
              </a:spcAft>
            </a:pPr>
            <a:r>
              <a:rPr lang="en-US" sz="1000" spc="250" dirty="0" smtClean="0">
                <a:solidFill>
                  <a:srgbClr val="2F2F2F"/>
                </a:solidFill>
                <a:latin typeface="Calibri" pitchFamily="34" charset="0"/>
                <a:cs typeface="Arial" pitchFamily="34" charset="0"/>
              </a:rPr>
              <a:t>www.globalbrigades.org</a:t>
            </a:r>
            <a:endParaRPr lang="en-US" sz="1000" dirty="0" smtClean="0">
              <a:solidFill>
                <a:srgbClr val="2F2F2F"/>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04800" y="2263675"/>
            <a:ext cx="8686800" cy="3222725"/>
            <a:chOff x="304800" y="2111276"/>
            <a:chExt cx="8686800" cy="3222725"/>
          </a:xfrm>
        </p:grpSpPr>
        <p:pic>
          <p:nvPicPr>
            <p:cNvPr id="64" name="Picture 63" descr="Slide 7 - Introduction.jpg"/>
            <p:cNvPicPr>
              <a:picLocks noChangeAspect="1"/>
            </p:cNvPicPr>
            <p:nvPr/>
          </p:nvPicPr>
          <p:blipFill>
            <a:blip r:embed="rId3" cstate="screen"/>
            <a:stretch>
              <a:fillRect/>
            </a:stretch>
          </p:blipFill>
          <p:spPr>
            <a:xfrm>
              <a:off x="304800" y="2209801"/>
              <a:ext cx="4356824" cy="3124200"/>
            </a:xfrm>
            <a:prstGeom prst="rect">
              <a:avLst/>
            </a:prstGeom>
          </p:spPr>
        </p:pic>
        <p:sp>
          <p:nvSpPr>
            <p:cNvPr id="68" name="TextBox 67"/>
            <p:cNvSpPr txBox="1"/>
            <p:nvPr/>
          </p:nvSpPr>
          <p:spPr>
            <a:xfrm>
              <a:off x="4724400" y="2111276"/>
              <a:ext cx="4267200" cy="2246769"/>
            </a:xfrm>
            <a:prstGeom prst="rect">
              <a:avLst/>
            </a:prstGeom>
            <a:noFill/>
            <a:ln>
              <a:noFill/>
            </a:ln>
          </p:spPr>
          <p:txBody>
            <a:bodyPr wrap="square" rtlCol="0">
              <a:spAutoFit/>
            </a:bodyPr>
            <a:lstStyle/>
            <a:p>
              <a:r>
                <a:rPr lang="en-US" sz="2000" dirty="0" smtClean="0">
                  <a:solidFill>
                    <a:srgbClr val="2F2F2F"/>
                  </a:solidFill>
                </a:rPr>
                <a:t>The first two days are spent receiving an introduction to Honduras’ political, economic and cultural context, MFB’s role in sustainable development, and trainings from Microfinance organizations about different local and international methodologies.</a:t>
              </a:r>
              <a:endParaRPr lang="en-US" sz="2000" dirty="0">
                <a:solidFill>
                  <a:srgbClr val="2F2F2F"/>
                </a:solidFill>
              </a:endParaRPr>
            </a:p>
          </p:txBody>
        </p:sp>
      </p:grpSp>
      <p:sp>
        <p:nvSpPr>
          <p:cNvPr id="61"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a:t>
            </a:r>
            <a:r>
              <a:rPr kumimoji="0" lang="en-US" sz="1400" b="1" i="0" u="none" strike="noStrike" cap="none" normalizeH="0" baseline="0" dirty="0" smtClean="0">
                <a:ln>
                  <a:noFill/>
                </a:ln>
                <a:solidFill>
                  <a:srgbClr val="5D9A5E"/>
                </a:solidFill>
                <a:effectLst/>
                <a:latin typeface="Calibri" pitchFamily="34" charset="0"/>
                <a:cs typeface="Arial" pitchFamily="34" charset="0"/>
              </a:rPr>
              <a:t>BRIGADES</a:t>
            </a:r>
            <a:r>
              <a:rPr kumimoji="0" lang="en-US" sz="1400" b="0" i="0" u="none" strike="noStrike" cap="none" normalizeH="0" baseline="0" dirty="0" smtClean="0">
                <a:ln>
                  <a:noFill/>
                </a:ln>
                <a:solidFill>
                  <a:srgbClr val="2F2F2F"/>
                </a:solidFill>
                <a:effectLst/>
                <a:latin typeface="Calibri" pitchFamily="34" charset="0"/>
                <a:cs typeface="Arial" pitchFamily="34" charset="0"/>
              </a:rPr>
              <a:t>.FOLLOW-UP.SCHEDULE.LODGING.PROGRAM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sp>
        <p:nvSpPr>
          <p:cNvPr id="69" name="TextBox 68"/>
          <p:cNvSpPr txBox="1"/>
          <p:nvPr/>
        </p:nvSpPr>
        <p:spPr>
          <a:xfrm>
            <a:off x="304800" y="1044714"/>
            <a:ext cx="8679850" cy="1015663"/>
          </a:xfrm>
          <a:prstGeom prst="rect">
            <a:avLst/>
          </a:prstGeom>
          <a:noFill/>
        </p:spPr>
        <p:txBody>
          <a:bodyPr wrap="square" rtlCol="0">
            <a:spAutoFit/>
          </a:bodyPr>
          <a:lstStyle/>
          <a:p>
            <a:r>
              <a:rPr lang="en-US" sz="2000" b="1" dirty="0" smtClean="0">
                <a:solidFill>
                  <a:srgbClr val="2F2F2F"/>
                </a:solidFill>
              </a:rPr>
              <a:t>Although specific projects vary for each club, a brigade incorporates the following phases</a:t>
            </a:r>
            <a:r>
              <a:rPr lang="en-US" sz="2000" b="1" smtClean="0">
                <a:solidFill>
                  <a:srgbClr val="2F2F2F"/>
                </a:solidFill>
              </a:rPr>
              <a:t>: introduction, assessment</a:t>
            </a:r>
            <a:r>
              <a:rPr lang="en-US" sz="2000" b="1" dirty="0" smtClean="0">
                <a:solidFill>
                  <a:srgbClr val="2F2F2F"/>
                </a:solidFill>
              </a:rPr>
              <a:t>, analysis, workshops, capital investment, tangible</a:t>
            </a:r>
            <a:r>
              <a:rPr lang="en-US" sz="2000" b="1" dirty="0">
                <a:solidFill>
                  <a:srgbClr val="2F2F2F"/>
                </a:solidFill>
              </a:rPr>
              <a:t> </a:t>
            </a:r>
            <a:r>
              <a:rPr lang="en-US" sz="2000" b="1" dirty="0" smtClean="0">
                <a:solidFill>
                  <a:srgbClr val="2F2F2F"/>
                </a:solidFill>
              </a:rPr>
              <a:t>solutions, and cultural exchange.</a:t>
            </a:r>
          </a:p>
        </p:txBody>
      </p:sp>
      <p:sp>
        <p:nvSpPr>
          <p:cNvPr id="71" name="Rectangle 70"/>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63" name="Picture 62" descr="Slide 7 - The Brigade Header.jpg"/>
          <p:cNvPicPr>
            <a:picLocks noChangeAspect="1"/>
          </p:cNvPicPr>
          <p:nvPr/>
        </p:nvPicPr>
        <p:blipFill>
          <a:blip r:embed="rId4" cstate="screen"/>
          <a:stretch>
            <a:fillRect/>
          </a:stretch>
        </p:blipFill>
        <p:spPr>
          <a:xfrm>
            <a:off x="0" y="0"/>
            <a:ext cx="9144000" cy="854003"/>
          </a:xfrm>
          <a:prstGeom prst="rect">
            <a:avLst/>
          </a:prstGeom>
        </p:spPr>
      </p:pic>
      <p:grpSp>
        <p:nvGrpSpPr>
          <p:cNvPr id="74" name="Group 73"/>
          <p:cNvGrpSpPr/>
          <p:nvPr/>
        </p:nvGrpSpPr>
        <p:grpSpPr>
          <a:xfrm>
            <a:off x="304800" y="2273626"/>
            <a:ext cx="8763000" cy="3212774"/>
            <a:chOff x="304800" y="2111276"/>
            <a:chExt cx="8763000" cy="3212774"/>
          </a:xfrm>
        </p:grpSpPr>
        <p:sp>
          <p:nvSpPr>
            <p:cNvPr id="72" name="TextBox 71"/>
            <p:cNvSpPr txBox="1"/>
            <p:nvPr/>
          </p:nvSpPr>
          <p:spPr>
            <a:xfrm>
              <a:off x="4724400" y="2111276"/>
              <a:ext cx="4343400" cy="1938992"/>
            </a:xfrm>
            <a:prstGeom prst="rect">
              <a:avLst/>
            </a:prstGeom>
            <a:solidFill>
              <a:schemeClr val="bg1"/>
            </a:solidFill>
          </p:spPr>
          <p:txBody>
            <a:bodyPr wrap="square" rtlCol="0">
              <a:spAutoFit/>
            </a:bodyPr>
            <a:lstStyle/>
            <a:p>
              <a:r>
                <a:rPr lang="en-US" sz="2000" dirty="0" smtClean="0">
                  <a:solidFill>
                    <a:srgbClr val="2F2F2F"/>
                  </a:solidFill>
                </a:rPr>
                <a:t>Once in the field, volunteers begin by breaking up into their project teams to learn as much as they can about the current operations and finances of the community MF bank from its stakeholders.</a:t>
              </a:r>
              <a:endParaRPr lang="en-US" sz="2000" dirty="0">
                <a:solidFill>
                  <a:srgbClr val="2F2F2F"/>
                </a:solidFill>
              </a:endParaRPr>
            </a:p>
          </p:txBody>
        </p:sp>
        <p:pic>
          <p:nvPicPr>
            <p:cNvPr id="73" name="Picture 72" descr="Slide 7 - Assessment.jpg"/>
            <p:cNvPicPr>
              <a:picLocks noChangeAspect="1"/>
            </p:cNvPicPr>
            <p:nvPr/>
          </p:nvPicPr>
          <p:blipFill>
            <a:blip r:embed="rId5" cstate="screen"/>
            <a:stretch>
              <a:fillRect/>
            </a:stretch>
          </p:blipFill>
          <p:spPr>
            <a:xfrm>
              <a:off x="304800" y="2209800"/>
              <a:ext cx="4343399" cy="3114250"/>
            </a:xfrm>
            <a:prstGeom prst="rect">
              <a:avLst/>
            </a:prstGeom>
          </p:spPr>
        </p:pic>
      </p:grpSp>
      <p:grpSp>
        <p:nvGrpSpPr>
          <p:cNvPr id="94" name="Group 93"/>
          <p:cNvGrpSpPr/>
          <p:nvPr/>
        </p:nvGrpSpPr>
        <p:grpSpPr>
          <a:xfrm>
            <a:off x="304800" y="2275340"/>
            <a:ext cx="8763000" cy="3211060"/>
            <a:chOff x="9677400" y="2788384"/>
            <a:chExt cx="8763000" cy="3211060"/>
          </a:xfrm>
        </p:grpSpPr>
        <p:pic>
          <p:nvPicPr>
            <p:cNvPr id="75" name="Picture 74" descr="Slide 7 - Analysis.jpg"/>
            <p:cNvPicPr>
              <a:picLocks noChangeAspect="1"/>
            </p:cNvPicPr>
            <p:nvPr/>
          </p:nvPicPr>
          <p:blipFill>
            <a:blip r:embed="rId6" cstate="screen"/>
            <a:stretch>
              <a:fillRect/>
            </a:stretch>
          </p:blipFill>
          <p:spPr>
            <a:xfrm>
              <a:off x="9677400" y="2885422"/>
              <a:ext cx="4343400" cy="3114022"/>
            </a:xfrm>
            <a:prstGeom prst="rect">
              <a:avLst/>
            </a:prstGeom>
          </p:spPr>
        </p:pic>
        <p:sp>
          <p:nvSpPr>
            <p:cNvPr id="91" name="TextBox 90"/>
            <p:cNvSpPr txBox="1"/>
            <p:nvPr/>
          </p:nvSpPr>
          <p:spPr>
            <a:xfrm>
              <a:off x="14097000" y="2788384"/>
              <a:ext cx="4343400" cy="1631216"/>
            </a:xfrm>
            <a:prstGeom prst="rect">
              <a:avLst/>
            </a:prstGeom>
            <a:solidFill>
              <a:schemeClr val="bg1"/>
            </a:solidFill>
          </p:spPr>
          <p:txBody>
            <a:bodyPr wrap="square" rtlCol="0">
              <a:spAutoFit/>
            </a:bodyPr>
            <a:lstStyle/>
            <a:p>
              <a:r>
                <a:rPr lang="en-US" sz="2000" dirty="0" smtClean="0">
                  <a:solidFill>
                    <a:srgbClr val="2F2F2F"/>
                  </a:solidFill>
                </a:rPr>
                <a:t>Volunteers then spend time with individual borrowers to learn about their struggles, experiences with microcredit, investment opportunities, and dreams for the future.</a:t>
              </a:r>
              <a:endParaRPr lang="en-US" sz="2000" dirty="0">
                <a:solidFill>
                  <a:srgbClr val="2F2F2F"/>
                </a:solidFill>
              </a:endParaRPr>
            </a:p>
          </p:txBody>
        </p:sp>
      </p:grpSp>
      <p:grpSp>
        <p:nvGrpSpPr>
          <p:cNvPr id="97" name="Group 96"/>
          <p:cNvGrpSpPr/>
          <p:nvPr/>
        </p:nvGrpSpPr>
        <p:grpSpPr>
          <a:xfrm>
            <a:off x="304800" y="2286000"/>
            <a:ext cx="8763000" cy="3200400"/>
            <a:chOff x="304800" y="2133600"/>
            <a:chExt cx="8763000" cy="3200400"/>
          </a:xfrm>
        </p:grpSpPr>
        <p:pic>
          <p:nvPicPr>
            <p:cNvPr id="95" name="Picture 94" descr="Slide 7 - Workshops.jpg"/>
            <p:cNvPicPr>
              <a:picLocks noChangeAspect="1"/>
            </p:cNvPicPr>
            <p:nvPr/>
          </p:nvPicPr>
          <p:blipFill>
            <a:blip r:embed="rId7" cstate="screen"/>
            <a:stretch>
              <a:fillRect/>
            </a:stretch>
          </p:blipFill>
          <p:spPr>
            <a:xfrm>
              <a:off x="304800" y="2209800"/>
              <a:ext cx="4356683" cy="3124200"/>
            </a:xfrm>
            <a:prstGeom prst="rect">
              <a:avLst/>
            </a:prstGeom>
          </p:spPr>
        </p:pic>
        <p:sp>
          <p:nvSpPr>
            <p:cNvPr id="96" name="TextBox 95"/>
            <p:cNvSpPr txBox="1"/>
            <p:nvPr/>
          </p:nvSpPr>
          <p:spPr>
            <a:xfrm>
              <a:off x="4724400" y="2133600"/>
              <a:ext cx="4343400" cy="1631216"/>
            </a:xfrm>
            <a:prstGeom prst="rect">
              <a:avLst/>
            </a:prstGeom>
            <a:solidFill>
              <a:schemeClr val="bg1"/>
            </a:solidFill>
          </p:spPr>
          <p:txBody>
            <a:bodyPr wrap="square" rtlCol="0">
              <a:spAutoFit/>
            </a:bodyPr>
            <a:lstStyle/>
            <a:p>
              <a:r>
                <a:rPr lang="en-US" sz="2000" dirty="0" err="1" smtClean="0">
                  <a:solidFill>
                    <a:srgbClr val="2F2F2F"/>
                  </a:solidFill>
                </a:rPr>
                <a:t>Brigaders</a:t>
              </a:r>
              <a:r>
                <a:rPr lang="en-US" sz="2000" dirty="0" smtClean="0">
                  <a:solidFill>
                    <a:srgbClr val="2F2F2F"/>
                  </a:solidFill>
                </a:rPr>
                <a:t> will provide short workshops on personal finance and basic business practices to the borrowers to improve their loan investment opportunities and sustainability.</a:t>
              </a:r>
              <a:endParaRPr lang="en-US" sz="2000" dirty="0">
                <a:solidFill>
                  <a:srgbClr val="2F2F2F"/>
                </a:solidFill>
              </a:endParaRPr>
            </a:p>
          </p:txBody>
        </p:sp>
      </p:grpSp>
      <p:grpSp>
        <p:nvGrpSpPr>
          <p:cNvPr id="107" name="Group 106"/>
          <p:cNvGrpSpPr/>
          <p:nvPr/>
        </p:nvGrpSpPr>
        <p:grpSpPr>
          <a:xfrm>
            <a:off x="304800" y="2249031"/>
            <a:ext cx="8763000" cy="3230662"/>
            <a:chOff x="-8991600" y="4306431"/>
            <a:chExt cx="8763000" cy="3230662"/>
          </a:xfrm>
        </p:grpSpPr>
        <p:pic>
          <p:nvPicPr>
            <p:cNvPr id="98" name="Picture 97" descr="Slide 7 - Capital Investment.jpg"/>
            <p:cNvPicPr>
              <a:picLocks noChangeAspect="1"/>
            </p:cNvPicPr>
            <p:nvPr/>
          </p:nvPicPr>
          <p:blipFill>
            <a:blip r:embed="rId8" cstate="screen"/>
            <a:stretch>
              <a:fillRect/>
            </a:stretch>
          </p:blipFill>
          <p:spPr>
            <a:xfrm>
              <a:off x="-8991600" y="4419600"/>
              <a:ext cx="4343400" cy="3117493"/>
            </a:xfrm>
            <a:prstGeom prst="rect">
              <a:avLst/>
            </a:prstGeom>
          </p:spPr>
        </p:pic>
        <p:sp>
          <p:nvSpPr>
            <p:cNvPr id="99" name="TextBox 98"/>
            <p:cNvSpPr txBox="1"/>
            <p:nvPr/>
          </p:nvSpPr>
          <p:spPr>
            <a:xfrm>
              <a:off x="-4572000" y="4306431"/>
              <a:ext cx="4343400" cy="2246769"/>
            </a:xfrm>
            <a:prstGeom prst="rect">
              <a:avLst/>
            </a:prstGeom>
            <a:solidFill>
              <a:schemeClr val="bg1"/>
            </a:solidFill>
          </p:spPr>
          <p:txBody>
            <a:bodyPr wrap="square" rtlCol="0">
              <a:spAutoFit/>
            </a:bodyPr>
            <a:lstStyle/>
            <a:p>
              <a:r>
                <a:rPr lang="en-US" sz="2000" dirty="0" smtClean="0">
                  <a:solidFill>
                    <a:srgbClr val="2F2F2F"/>
                  </a:solidFill>
                </a:rPr>
                <a:t>After getting to know the borrowers financial needs and opportunities, as well as learning about other GB community development projects, each </a:t>
              </a:r>
              <a:r>
                <a:rPr lang="en-US" sz="2000" dirty="0" err="1" smtClean="0">
                  <a:solidFill>
                    <a:srgbClr val="2F2F2F"/>
                  </a:solidFill>
                </a:rPr>
                <a:t>brigader</a:t>
              </a:r>
              <a:r>
                <a:rPr lang="en-US" sz="2000" dirty="0" smtClean="0">
                  <a:solidFill>
                    <a:srgbClr val="2F2F2F"/>
                  </a:solidFill>
                </a:rPr>
                <a:t> personally identifies how to spend their “capital investment” donation to improve fiscal sustainability.</a:t>
              </a:r>
              <a:endParaRPr lang="en-US" sz="2000" dirty="0">
                <a:solidFill>
                  <a:srgbClr val="2F2F2F"/>
                </a:solidFill>
              </a:endParaRPr>
            </a:p>
          </p:txBody>
        </p:sp>
      </p:grpSp>
      <p:grpSp>
        <p:nvGrpSpPr>
          <p:cNvPr id="103" name="Group 102"/>
          <p:cNvGrpSpPr/>
          <p:nvPr/>
        </p:nvGrpSpPr>
        <p:grpSpPr>
          <a:xfrm>
            <a:off x="304800" y="2286000"/>
            <a:ext cx="8763000" cy="3200400"/>
            <a:chOff x="381000" y="3200400"/>
            <a:chExt cx="8763000" cy="3200400"/>
          </a:xfrm>
        </p:grpSpPr>
        <p:pic>
          <p:nvPicPr>
            <p:cNvPr id="101" name="Picture 100" descr="Slide 7 - Tangible Solutions.jpg"/>
            <p:cNvPicPr>
              <a:picLocks noChangeAspect="1"/>
            </p:cNvPicPr>
            <p:nvPr/>
          </p:nvPicPr>
          <p:blipFill>
            <a:blip r:embed="rId9" cstate="screen"/>
            <a:stretch>
              <a:fillRect/>
            </a:stretch>
          </p:blipFill>
          <p:spPr>
            <a:xfrm>
              <a:off x="381000" y="3276600"/>
              <a:ext cx="4358008" cy="3124200"/>
            </a:xfrm>
            <a:prstGeom prst="rect">
              <a:avLst/>
            </a:prstGeom>
          </p:spPr>
        </p:pic>
        <p:sp>
          <p:nvSpPr>
            <p:cNvPr id="102" name="TextBox 101"/>
            <p:cNvSpPr txBox="1"/>
            <p:nvPr/>
          </p:nvSpPr>
          <p:spPr>
            <a:xfrm>
              <a:off x="4800600" y="3200400"/>
              <a:ext cx="4343400" cy="1631216"/>
            </a:xfrm>
            <a:prstGeom prst="rect">
              <a:avLst/>
            </a:prstGeom>
            <a:solidFill>
              <a:schemeClr val="bg1"/>
            </a:solidFill>
          </p:spPr>
          <p:txBody>
            <a:bodyPr wrap="square" rtlCol="0">
              <a:spAutoFit/>
            </a:bodyPr>
            <a:lstStyle/>
            <a:p>
              <a:r>
                <a:rPr lang="en-US" sz="2000" dirty="0" smtClean="0">
                  <a:solidFill>
                    <a:srgbClr val="2F2F2F"/>
                  </a:solidFill>
                </a:rPr>
                <a:t>There is also an opportunity to get your hands dirty working a day with Water and Public Health Brigades community infrastructure projects and provide a tangible impact.</a:t>
              </a:r>
              <a:endParaRPr lang="en-US" sz="2000" dirty="0">
                <a:solidFill>
                  <a:srgbClr val="2F2F2F"/>
                </a:solidFill>
              </a:endParaRPr>
            </a:p>
          </p:txBody>
        </p:sp>
      </p:grpSp>
      <p:grpSp>
        <p:nvGrpSpPr>
          <p:cNvPr id="106" name="Group 105"/>
          <p:cNvGrpSpPr/>
          <p:nvPr/>
        </p:nvGrpSpPr>
        <p:grpSpPr>
          <a:xfrm>
            <a:off x="304800" y="2286000"/>
            <a:ext cx="8839200" cy="3200400"/>
            <a:chOff x="304800" y="2286000"/>
            <a:chExt cx="8839200" cy="3200400"/>
          </a:xfrm>
        </p:grpSpPr>
        <p:pic>
          <p:nvPicPr>
            <p:cNvPr id="104" name="Picture 103" descr="Slide 7 - Cultural Exchange.jpg"/>
            <p:cNvPicPr>
              <a:picLocks noChangeAspect="1"/>
            </p:cNvPicPr>
            <p:nvPr/>
          </p:nvPicPr>
          <p:blipFill>
            <a:blip r:embed="rId10" cstate="screen"/>
            <a:stretch>
              <a:fillRect/>
            </a:stretch>
          </p:blipFill>
          <p:spPr>
            <a:xfrm>
              <a:off x="304800" y="2362200"/>
              <a:ext cx="4358558" cy="3124200"/>
            </a:xfrm>
            <a:prstGeom prst="rect">
              <a:avLst/>
            </a:prstGeom>
          </p:spPr>
        </p:pic>
        <p:sp>
          <p:nvSpPr>
            <p:cNvPr id="105" name="TextBox 104"/>
            <p:cNvSpPr txBox="1"/>
            <p:nvPr/>
          </p:nvSpPr>
          <p:spPr>
            <a:xfrm>
              <a:off x="4724400" y="2286000"/>
              <a:ext cx="4419600" cy="1323439"/>
            </a:xfrm>
            <a:prstGeom prst="rect">
              <a:avLst/>
            </a:prstGeom>
            <a:solidFill>
              <a:schemeClr val="bg1"/>
            </a:solidFill>
          </p:spPr>
          <p:txBody>
            <a:bodyPr wrap="square" rtlCol="0">
              <a:spAutoFit/>
            </a:bodyPr>
            <a:lstStyle/>
            <a:p>
              <a:r>
                <a:rPr lang="en-US" sz="2000" dirty="0" smtClean="0">
                  <a:solidFill>
                    <a:srgbClr val="2F2F2F"/>
                  </a:solidFill>
                </a:rPr>
                <a:t>Throughout the brigade the</a:t>
              </a:r>
            </a:p>
            <a:p>
              <a:r>
                <a:rPr lang="en-US" sz="2000" dirty="0" smtClean="0">
                  <a:solidFill>
                    <a:srgbClr val="2F2F2F"/>
                  </a:solidFill>
                </a:rPr>
                <a:t>volunteers have the opportunity </a:t>
              </a:r>
            </a:p>
            <a:p>
              <a:r>
                <a:rPr lang="en-US" sz="2000" dirty="0" smtClean="0">
                  <a:solidFill>
                    <a:srgbClr val="2F2F2F"/>
                  </a:solidFill>
                </a:rPr>
                <a:t>to participate in a variety of </a:t>
              </a:r>
            </a:p>
            <a:p>
              <a:r>
                <a:rPr lang="en-US" sz="2000" dirty="0" smtClean="0">
                  <a:solidFill>
                    <a:srgbClr val="2F2F2F"/>
                  </a:solidFill>
                </a:rPr>
                <a:t>cultural exchange activities.</a:t>
              </a:r>
              <a:endParaRPr lang="en-US" sz="2000" dirty="0">
                <a:solidFill>
                  <a:srgbClr val="2F2F2F"/>
                </a:solidFill>
              </a:endParaRPr>
            </a:p>
          </p:txBody>
        </p:sp>
      </p:grpSp>
      <p:sp>
        <p:nvSpPr>
          <p:cNvPr id="108" name="Rectangle 107"/>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0"/>
                                        </p:tgtEl>
                                      </p:cBhvr>
                                    </p:animEffect>
                                    <p:set>
                                      <p:cBhvr>
                                        <p:cTn id="7" dur="1" fill="hold">
                                          <p:stCondLst>
                                            <p:cond delay="999"/>
                                          </p:stCondLst>
                                        </p:cTn>
                                        <p:tgtEl>
                                          <p:spTgt spid="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74"/>
                                        </p:tgtEl>
                                      </p:cBhvr>
                                    </p:animEffect>
                                    <p:set>
                                      <p:cBhvr>
                                        <p:cTn id="15" dur="1" fill="hold">
                                          <p:stCondLst>
                                            <p:cond delay="999"/>
                                          </p:stCondLst>
                                        </p:cTn>
                                        <p:tgtEl>
                                          <p:spTgt spid="7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94"/>
                                        </p:tgtEl>
                                      </p:cBhvr>
                                    </p:animEffect>
                                    <p:set>
                                      <p:cBhvr>
                                        <p:cTn id="23" dur="1" fill="hold">
                                          <p:stCondLst>
                                            <p:cond delay="999"/>
                                          </p:stCondLst>
                                        </p:cTn>
                                        <p:tgtEl>
                                          <p:spTgt spid="9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10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97"/>
                                        </p:tgtEl>
                                      </p:cBhvr>
                                    </p:animEffect>
                                    <p:set>
                                      <p:cBhvr>
                                        <p:cTn id="31" dur="1" fill="hold">
                                          <p:stCondLst>
                                            <p:cond delay="999"/>
                                          </p:stCondLst>
                                        </p:cTn>
                                        <p:tgtEl>
                                          <p:spTgt spid="9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107"/>
                                        </p:tgtEl>
                                      </p:cBhvr>
                                    </p:animEffect>
                                    <p:set>
                                      <p:cBhvr>
                                        <p:cTn id="39" dur="1" fill="hold">
                                          <p:stCondLst>
                                            <p:cond delay="999"/>
                                          </p:stCondLst>
                                        </p:cTn>
                                        <p:tgtEl>
                                          <p:spTgt spid="10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10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103"/>
                                        </p:tgtEl>
                                      </p:cBhvr>
                                    </p:animEffect>
                                    <p:set>
                                      <p:cBhvr>
                                        <p:cTn id="47" dur="1" fill="hold">
                                          <p:stCondLst>
                                            <p:cond delay="999"/>
                                          </p:stCondLst>
                                        </p:cTn>
                                        <p:tgtEl>
                                          <p:spTgt spid="10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a:t>
            </a:r>
            <a:r>
              <a:rPr kumimoji="0" lang="en-US" sz="1400" b="1" i="0" u="none" strike="noStrike" cap="none" normalizeH="0" baseline="0" dirty="0" smtClean="0">
                <a:ln>
                  <a:noFill/>
                </a:ln>
                <a:solidFill>
                  <a:srgbClr val="5D9A5E"/>
                </a:solidFill>
                <a:effectLst/>
                <a:latin typeface="Calibri" pitchFamily="34" charset="0"/>
                <a:cs typeface="Arial" pitchFamily="34" charset="0"/>
              </a:rPr>
              <a:t>FOLLOW-UP</a:t>
            </a:r>
            <a:r>
              <a:rPr kumimoji="0" lang="en-US" sz="1400" b="0" i="0" u="none" strike="noStrike" cap="none" normalizeH="0" baseline="0" dirty="0" smtClean="0">
                <a:ln>
                  <a:noFill/>
                </a:ln>
                <a:solidFill>
                  <a:srgbClr val="2F2F2F"/>
                </a:solidFill>
                <a:effectLst/>
                <a:latin typeface="Calibri" pitchFamily="34" charset="0"/>
                <a:cs typeface="Arial" pitchFamily="34" charset="0"/>
              </a:rPr>
              <a:t>.SCHEDULE.LODGING.PROGRAM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sp>
        <p:nvSpPr>
          <p:cNvPr id="12" name="TextBox 11"/>
          <p:cNvSpPr txBox="1"/>
          <p:nvPr/>
        </p:nvSpPr>
        <p:spPr>
          <a:xfrm>
            <a:off x="4572000" y="2706386"/>
            <a:ext cx="4572000" cy="1754326"/>
          </a:xfrm>
          <a:prstGeom prst="rect">
            <a:avLst/>
          </a:prstGeom>
          <a:noFill/>
        </p:spPr>
        <p:txBody>
          <a:bodyPr wrap="square" rtlCol="0">
            <a:spAutoFit/>
          </a:bodyPr>
          <a:lstStyle/>
          <a:p>
            <a:pPr>
              <a:defRPr/>
            </a:pPr>
            <a:r>
              <a:rPr lang="en-US" dirty="0" smtClean="0">
                <a:latin typeface="Calibri" pitchFamily="34" charset="0"/>
                <a:cs typeface="Arial" charset="0"/>
              </a:rPr>
              <a:t>Between brigades our in-country team maintains relationships with partner organizations and communities to provide follow-up and measure outcomes.  Partners </a:t>
            </a:r>
            <a:r>
              <a:rPr lang="en-US" dirty="0" smtClean="0">
                <a:cs typeface="Arial" charset="0"/>
              </a:rPr>
              <a:t>include: </a:t>
            </a:r>
            <a:r>
              <a:rPr lang="en-US" dirty="0" err="1" smtClean="0">
                <a:cs typeface="Arial" charset="0"/>
              </a:rPr>
              <a:t>Kiva</a:t>
            </a:r>
            <a:r>
              <a:rPr lang="en-US" dirty="0" smtClean="0">
                <a:cs typeface="Arial" charset="0"/>
              </a:rPr>
              <a:t>, FINCA, FUNDER, FINTRAC</a:t>
            </a:r>
            <a:r>
              <a:rPr lang="es-MX" dirty="0" smtClean="0">
                <a:cs typeface="Arial" charset="0"/>
              </a:rPr>
              <a:t>, and local  </a:t>
            </a:r>
            <a:r>
              <a:rPr lang="es-MX" dirty="0" err="1" smtClean="0">
                <a:cs typeface="Arial" charset="0"/>
              </a:rPr>
              <a:t>governments</a:t>
            </a:r>
            <a:r>
              <a:rPr lang="es-MX" dirty="0" smtClean="0">
                <a:cs typeface="Arial" charset="0"/>
              </a:rPr>
              <a:t>, </a:t>
            </a:r>
            <a:r>
              <a:rPr lang="es-MX" dirty="0" err="1" smtClean="0">
                <a:cs typeface="Arial" charset="0"/>
              </a:rPr>
              <a:t>among</a:t>
            </a:r>
            <a:r>
              <a:rPr lang="es-MX" dirty="0" smtClean="0">
                <a:cs typeface="Arial" charset="0"/>
              </a:rPr>
              <a:t> </a:t>
            </a:r>
            <a:r>
              <a:rPr lang="es-MX" dirty="0" err="1" smtClean="0">
                <a:cs typeface="Arial" charset="0"/>
              </a:rPr>
              <a:t>others</a:t>
            </a:r>
            <a:r>
              <a:rPr lang="es-MX" dirty="0" smtClean="0">
                <a:cs typeface="Arial" charset="0"/>
              </a:rPr>
              <a:t>.</a:t>
            </a:r>
            <a:endParaRPr lang="en-US" dirty="0">
              <a:solidFill>
                <a:srgbClr val="2F2F2F"/>
              </a:solidFill>
              <a:latin typeface="Calibri" pitchFamily="34" charset="0"/>
              <a:cs typeface="Arial" charset="0"/>
            </a:endParaRPr>
          </a:p>
        </p:txBody>
      </p:sp>
      <p:sp>
        <p:nvSpPr>
          <p:cNvPr id="17" name="Rectangle 16"/>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13" name="Picture 12" descr="Slide 8 - Partner Organizations Header.jpg"/>
          <p:cNvPicPr>
            <a:picLocks noChangeAspect="1"/>
          </p:cNvPicPr>
          <p:nvPr/>
        </p:nvPicPr>
        <p:blipFill>
          <a:blip r:embed="rId3" cstate="screen"/>
          <a:stretch>
            <a:fillRect/>
          </a:stretch>
        </p:blipFill>
        <p:spPr>
          <a:xfrm>
            <a:off x="0" y="0"/>
            <a:ext cx="9144000" cy="854003"/>
          </a:xfrm>
          <a:prstGeom prst="rect">
            <a:avLst/>
          </a:prstGeom>
        </p:spPr>
      </p:pic>
      <p:pic>
        <p:nvPicPr>
          <p:cNvPr id="14" name="Picture 13" descr="Slide 8 - Tracking Success Title.jpg"/>
          <p:cNvPicPr>
            <a:picLocks noChangeAspect="1"/>
          </p:cNvPicPr>
          <p:nvPr/>
        </p:nvPicPr>
        <p:blipFill>
          <a:blip r:embed="rId4" cstate="screen"/>
          <a:stretch>
            <a:fillRect/>
          </a:stretch>
        </p:blipFill>
        <p:spPr>
          <a:xfrm>
            <a:off x="4548298" y="2208507"/>
            <a:ext cx="3986102" cy="392611"/>
          </a:xfrm>
          <a:prstGeom prst="rect">
            <a:avLst/>
          </a:prstGeom>
        </p:spPr>
      </p:pic>
      <p:pic>
        <p:nvPicPr>
          <p:cNvPr id="15" name="Picture 14" descr="Slide 8 - Insuring Sustainability Picture.jpg"/>
          <p:cNvPicPr>
            <a:picLocks noChangeAspect="1"/>
          </p:cNvPicPr>
          <p:nvPr/>
        </p:nvPicPr>
        <p:blipFill>
          <a:blip r:embed="rId5" cstate="screen"/>
          <a:stretch>
            <a:fillRect/>
          </a:stretch>
        </p:blipFill>
        <p:spPr>
          <a:xfrm>
            <a:off x="438151" y="2134655"/>
            <a:ext cx="3829049" cy="2741090"/>
          </a:xfrm>
          <a:prstGeom prst="rect">
            <a:avLst/>
          </a:prstGeom>
        </p:spPr>
      </p:pic>
      <p:sp>
        <p:nvSpPr>
          <p:cNvPr id="16" name="Rectangle 15"/>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4572000" y="1981200"/>
            <a:ext cx="4572000" cy="2585323"/>
          </a:xfrm>
          <a:prstGeom prst="rect">
            <a:avLst/>
          </a:prstGeom>
          <a:noFill/>
          <a:ln w="9525">
            <a:noFill/>
            <a:miter lim="800000"/>
            <a:headEnd/>
            <a:tailEnd/>
          </a:ln>
        </p:spPr>
        <p:txBody>
          <a:bodyPr wrap="square">
            <a:spAutoFit/>
          </a:bodyPr>
          <a:lstStyle/>
          <a:p>
            <a:r>
              <a:rPr lang="en-US" b="1" dirty="0" smtClean="0">
                <a:solidFill>
                  <a:srgbClr val="2F2F2F"/>
                </a:solidFill>
                <a:latin typeface="Calibri" pitchFamily="34" charset="0"/>
              </a:rPr>
              <a:t>12:00pm:  </a:t>
            </a:r>
            <a:r>
              <a:rPr lang="en-US" dirty="0" smtClean="0">
                <a:solidFill>
                  <a:srgbClr val="2F2F2F"/>
                </a:solidFill>
                <a:latin typeface="Calibri" pitchFamily="34" charset="0"/>
              </a:rPr>
              <a:t>Flight </a:t>
            </a:r>
            <a:r>
              <a:rPr lang="en-US" dirty="0">
                <a:solidFill>
                  <a:srgbClr val="2F2F2F"/>
                </a:solidFill>
                <a:latin typeface="Calibri" pitchFamily="34" charset="0"/>
              </a:rPr>
              <a:t>arrives in </a:t>
            </a:r>
            <a:r>
              <a:rPr lang="en-US" dirty="0" smtClean="0">
                <a:solidFill>
                  <a:srgbClr val="2F2F2F"/>
                </a:solidFill>
                <a:latin typeface="Calibri" pitchFamily="34" charset="0"/>
              </a:rPr>
              <a:t>Honduras</a:t>
            </a:r>
            <a:endParaRPr lang="en-US" dirty="0">
              <a:solidFill>
                <a:srgbClr val="2F2F2F"/>
              </a:solidFill>
              <a:latin typeface="Calibri" pitchFamily="34" charset="0"/>
            </a:endParaRPr>
          </a:p>
          <a:p>
            <a:r>
              <a:rPr lang="en-US" b="1" dirty="0" smtClean="0">
                <a:solidFill>
                  <a:srgbClr val="2F2F2F"/>
                </a:solidFill>
                <a:latin typeface="Calibri" pitchFamily="34" charset="0"/>
              </a:rPr>
              <a:t>12:30pm</a:t>
            </a:r>
            <a:r>
              <a:rPr lang="en-US" b="1" dirty="0">
                <a:solidFill>
                  <a:srgbClr val="2F2F2F"/>
                </a:solidFill>
                <a:latin typeface="Calibri" pitchFamily="34" charset="0"/>
              </a:rPr>
              <a:t>:  </a:t>
            </a:r>
            <a:r>
              <a:rPr lang="en-US" dirty="0" smtClean="0">
                <a:solidFill>
                  <a:srgbClr val="2F2F2F"/>
                </a:solidFill>
                <a:latin typeface="Calibri" pitchFamily="34" charset="0"/>
              </a:rPr>
              <a:t>Transport </a:t>
            </a:r>
            <a:r>
              <a:rPr lang="en-US" dirty="0">
                <a:solidFill>
                  <a:srgbClr val="2F2F2F"/>
                </a:solidFill>
                <a:latin typeface="Calibri" pitchFamily="34" charset="0"/>
              </a:rPr>
              <a:t>to </a:t>
            </a:r>
            <a:r>
              <a:rPr lang="en-US" dirty="0" smtClean="0">
                <a:solidFill>
                  <a:srgbClr val="2F2F2F"/>
                </a:solidFill>
                <a:latin typeface="Calibri" pitchFamily="34" charset="0"/>
              </a:rPr>
              <a:t>FINCA training center</a:t>
            </a:r>
            <a:endParaRPr lang="en-US" dirty="0">
              <a:solidFill>
                <a:srgbClr val="2F2F2F"/>
              </a:solidFill>
              <a:latin typeface="Calibri" pitchFamily="34" charset="0"/>
            </a:endParaRPr>
          </a:p>
          <a:p>
            <a:r>
              <a:rPr lang="en-US" b="1" dirty="0" smtClean="0">
                <a:solidFill>
                  <a:srgbClr val="2F2F2F"/>
                </a:solidFill>
                <a:latin typeface="Calibri" pitchFamily="34" charset="0"/>
              </a:rPr>
              <a:t>1:00pm</a:t>
            </a:r>
            <a:r>
              <a:rPr lang="en-US" b="1" dirty="0">
                <a:solidFill>
                  <a:srgbClr val="2F2F2F"/>
                </a:solidFill>
                <a:latin typeface="Calibri" pitchFamily="34" charset="0"/>
              </a:rPr>
              <a:t>:</a:t>
            </a:r>
            <a:r>
              <a:rPr lang="en-US" dirty="0">
                <a:solidFill>
                  <a:srgbClr val="2F2F2F"/>
                </a:solidFill>
                <a:latin typeface="Calibri" pitchFamily="34" charset="0"/>
              </a:rPr>
              <a:t>  </a:t>
            </a:r>
            <a:r>
              <a:rPr lang="en-US" dirty="0" smtClean="0">
                <a:solidFill>
                  <a:srgbClr val="2F2F2F"/>
                </a:solidFill>
                <a:latin typeface="Calibri" pitchFamily="34" charset="0"/>
              </a:rPr>
              <a:t>   Lunch at FINCA center</a:t>
            </a:r>
          </a:p>
          <a:p>
            <a:r>
              <a:rPr lang="en-US" b="1" dirty="0" smtClean="0">
                <a:solidFill>
                  <a:srgbClr val="2F2F2F"/>
                </a:solidFill>
                <a:latin typeface="Calibri" pitchFamily="34" charset="0"/>
              </a:rPr>
              <a:t>2:00pm:     </a:t>
            </a:r>
            <a:r>
              <a:rPr lang="en-US" dirty="0" smtClean="0">
                <a:solidFill>
                  <a:srgbClr val="2F2F2F"/>
                </a:solidFill>
                <a:latin typeface="Calibri" pitchFamily="34" charset="0"/>
              </a:rPr>
              <a:t>Transport to </a:t>
            </a:r>
            <a:r>
              <a:rPr lang="en-US" dirty="0" err="1" smtClean="0">
                <a:solidFill>
                  <a:srgbClr val="2F2F2F"/>
                </a:solidFill>
                <a:latin typeface="Calibri" pitchFamily="34" charset="0"/>
              </a:rPr>
              <a:t>Picacho</a:t>
            </a:r>
            <a:r>
              <a:rPr lang="en-US" dirty="0" smtClean="0">
                <a:solidFill>
                  <a:srgbClr val="2F2F2F"/>
                </a:solidFill>
                <a:latin typeface="Calibri" pitchFamily="34" charset="0"/>
              </a:rPr>
              <a:t> (tourist site)</a:t>
            </a:r>
            <a:endParaRPr lang="en-US" b="1" dirty="0">
              <a:solidFill>
                <a:srgbClr val="2F2F2F"/>
              </a:solidFill>
              <a:latin typeface="Calibri" pitchFamily="34" charset="0"/>
            </a:endParaRPr>
          </a:p>
          <a:p>
            <a:r>
              <a:rPr lang="en-US" b="1" dirty="0" smtClean="0">
                <a:solidFill>
                  <a:srgbClr val="2F2F2F"/>
                </a:solidFill>
                <a:latin typeface="Calibri" pitchFamily="34" charset="0"/>
              </a:rPr>
              <a:t>2:30pm</a:t>
            </a:r>
            <a:r>
              <a:rPr lang="en-US" b="1" dirty="0">
                <a:solidFill>
                  <a:srgbClr val="2F2F2F"/>
                </a:solidFill>
                <a:latin typeface="Calibri" pitchFamily="34" charset="0"/>
              </a:rPr>
              <a:t>:</a:t>
            </a:r>
            <a:r>
              <a:rPr lang="en-US" dirty="0">
                <a:solidFill>
                  <a:srgbClr val="2F2F2F"/>
                </a:solidFill>
                <a:latin typeface="Calibri" pitchFamily="34" charset="0"/>
              </a:rPr>
              <a:t>   </a:t>
            </a:r>
            <a:r>
              <a:rPr lang="en-US" dirty="0" smtClean="0">
                <a:solidFill>
                  <a:srgbClr val="2F2F2F"/>
                </a:solidFill>
                <a:latin typeface="Calibri" pitchFamily="34" charset="0"/>
              </a:rPr>
              <a:t>  </a:t>
            </a:r>
            <a:r>
              <a:rPr lang="en-US" dirty="0" err="1" smtClean="0">
                <a:solidFill>
                  <a:srgbClr val="2F2F2F"/>
                </a:solidFill>
                <a:latin typeface="Calibri" pitchFamily="34" charset="0"/>
              </a:rPr>
              <a:t>Picacho</a:t>
            </a:r>
            <a:r>
              <a:rPr lang="en-US" dirty="0" smtClean="0">
                <a:solidFill>
                  <a:srgbClr val="2F2F2F"/>
                </a:solidFill>
                <a:latin typeface="Calibri" pitchFamily="34" charset="0"/>
              </a:rPr>
              <a:t> tour &amp; MFB orientation</a:t>
            </a:r>
            <a:endParaRPr lang="en-US" dirty="0">
              <a:solidFill>
                <a:srgbClr val="2F2F2F"/>
              </a:solidFill>
              <a:latin typeface="Calibri" pitchFamily="34" charset="0"/>
            </a:endParaRPr>
          </a:p>
          <a:p>
            <a:r>
              <a:rPr lang="en-US" b="1" dirty="0" smtClean="0">
                <a:solidFill>
                  <a:srgbClr val="2F2F2F"/>
                </a:solidFill>
                <a:latin typeface="Calibri" pitchFamily="34" charset="0"/>
              </a:rPr>
              <a:t>5:00pm</a:t>
            </a:r>
            <a:r>
              <a:rPr lang="en-US" b="1" dirty="0">
                <a:solidFill>
                  <a:srgbClr val="2F2F2F"/>
                </a:solidFill>
                <a:latin typeface="Calibri" pitchFamily="34" charset="0"/>
              </a:rPr>
              <a:t>:</a:t>
            </a:r>
            <a:r>
              <a:rPr lang="en-US" dirty="0">
                <a:solidFill>
                  <a:srgbClr val="2F2F2F"/>
                </a:solidFill>
                <a:latin typeface="Calibri" pitchFamily="34" charset="0"/>
              </a:rPr>
              <a:t>   </a:t>
            </a:r>
            <a:r>
              <a:rPr lang="en-US" dirty="0" smtClean="0">
                <a:solidFill>
                  <a:srgbClr val="2F2F2F"/>
                </a:solidFill>
                <a:latin typeface="Calibri" pitchFamily="34" charset="0"/>
              </a:rPr>
              <a:t>  Transport to FINCA center</a:t>
            </a:r>
          </a:p>
          <a:p>
            <a:r>
              <a:rPr lang="en-US" b="1" dirty="0" smtClean="0">
                <a:solidFill>
                  <a:srgbClr val="2F2F2F"/>
                </a:solidFill>
                <a:latin typeface="Calibri" pitchFamily="34" charset="0"/>
              </a:rPr>
              <a:t>6:30pm:   </a:t>
            </a:r>
            <a:r>
              <a:rPr lang="en-US" dirty="0" smtClean="0">
                <a:solidFill>
                  <a:srgbClr val="2F2F2F"/>
                </a:solidFill>
                <a:latin typeface="Calibri" pitchFamily="34" charset="0"/>
              </a:rPr>
              <a:t>  Dinner at FINCA center</a:t>
            </a:r>
          </a:p>
          <a:p>
            <a:r>
              <a:rPr lang="en-US" b="1" dirty="0" smtClean="0">
                <a:solidFill>
                  <a:srgbClr val="2F2F2F"/>
                </a:solidFill>
                <a:latin typeface="Calibri" pitchFamily="34" charset="0"/>
              </a:rPr>
              <a:t>7:30pm:     </a:t>
            </a:r>
            <a:r>
              <a:rPr lang="en-US" dirty="0" smtClean="0">
                <a:solidFill>
                  <a:srgbClr val="2F2F2F"/>
                </a:solidFill>
                <a:latin typeface="Calibri" pitchFamily="34" charset="0"/>
              </a:rPr>
              <a:t>Team reflection and bonding</a:t>
            </a:r>
            <a:endParaRPr lang="en-US" b="1" dirty="0">
              <a:solidFill>
                <a:srgbClr val="2F2F2F"/>
              </a:solidFill>
              <a:latin typeface="Calibri" pitchFamily="34" charset="0"/>
            </a:endParaRPr>
          </a:p>
          <a:p>
            <a:r>
              <a:rPr lang="en-US" b="1" dirty="0">
                <a:solidFill>
                  <a:srgbClr val="2F2F2F"/>
                </a:solidFill>
                <a:latin typeface="Calibri" pitchFamily="34" charset="0"/>
              </a:rPr>
              <a:t>                </a:t>
            </a:r>
            <a:endParaRPr lang="en-US" dirty="0">
              <a:solidFill>
                <a:srgbClr val="2F2F2F"/>
              </a:solidFill>
              <a:latin typeface="Calibri" pitchFamily="34" charset="0"/>
            </a:endParaRPr>
          </a:p>
        </p:txBody>
      </p:sp>
      <p:pic>
        <p:nvPicPr>
          <p:cNvPr id="7" name="Picture 6" descr="Slide 10 - Day 1 copy.jpg"/>
          <p:cNvPicPr>
            <a:picLocks noChangeAspect="1"/>
          </p:cNvPicPr>
          <p:nvPr/>
        </p:nvPicPr>
        <p:blipFill>
          <a:blip r:embed="rId3" cstate="screen"/>
          <a:srcRect/>
          <a:stretch>
            <a:fillRect/>
          </a:stretch>
        </p:blipFill>
        <p:spPr>
          <a:xfrm>
            <a:off x="244485" y="2057401"/>
            <a:ext cx="4175115" cy="2819399"/>
          </a:xfrm>
          <a:prstGeom prst="rect">
            <a:avLst/>
          </a:prstGeom>
        </p:spPr>
      </p:pic>
      <p:sp>
        <p:nvSpPr>
          <p:cNvPr id="9"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a:t>
            </a:r>
            <a:r>
              <a:rPr kumimoji="0" lang="en-US" sz="1400" b="1" i="0" u="none" strike="noStrike" cap="none" normalizeH="0" baseline="0" dirty="0" smtClean="0">
                <a:ln>
                  <a:noFill/>
                </a:ln>
                <a:solidFill>
                  <a:srgbClr val="5D9A5E"/>
                </a:solidFill>
                <a:effectLst/>
                <a:latin typeface="Calibri" pitchFamily="34" charset="0"/>
                <a:cs typeface="Arial" pitchFamily="34" charset="0"/>
              </a:rPr>
              <a:t>SCHEDULE</a:t>
            </a:r>
            <a:r>
              <a:rPr kumimoji="0" lang="en-US" sz="1400" b="0" i="0" u="none" strike="noStrike" cap="none" normalizeH="0" baseline="0" dirty="0" smtClean="0">
                <a:ln>
                  <a:noFill/>
                </a:ln>
                <a:solidFill>
                  <a:srgbClr val="2F2F2F"/>
                </a:solidFill>
                <a:effectLst/>
                <a:latin typeface="Calibri" pitchFamily="34" charset="0"/>
                <a:cs typeface="Arial" pitchFamily="34" charset="0"/>
              </a:rPr>
              <a:t>.LODGING.PROGRAM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10" name="Picture 9" descr="Brigade Schedule Heading copy.jpg"/>
          <p:cNvPicPr>
            <a:picLocks noChangeAspect="1"/>
          </p:cNvPicPr>
          <p:nvPr/>
        </p:nvPicPr>
        <p:blipFill>
          <a:blip r:embed="rId4" cstate="screen"/>
          <a:stretch>
            <a:fillRect/>
          </a:stretch>
        </p:blipFill>
        <p:spPr>
          <a:xfrm>
            <a:off x="0" y="0"/>
            <a:ext cx="9144000" cy="854003"/>
          </a:xfrm>
          <a:prstGeom prst="rect">
            <a:avLst/>
          </a:prstGeom>
        </p:spPr>
      </p:pic>
      <p:sp>
        <p:nvSpPr>
          <p:cNvPr id="15" name="Rectangle 14"/>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 11 - Day 2.jpg"/>
          <p:cNvPicPr>
            <a:picLocks noChangeAspect="1"/>
          </p:cNvPicPr>
          <p:nvPr/>
        </p:nvPicPr>
        <p:blipFill>
          <a:blip r:embed="rId3" cstate="screen"/>
          <a:stretch>
            <a:fillRect/>
          </a:stretch>
        </p:blipFill>
        <p:spPr>
          <a:xfrm>
            <a:off x="228600" y="2057400"/>
            <a:ext cx="4120978" cy="2947086"/>
          </a:xfrm>
          <a:prstGeom prst="rect">
            <a:avLst/>
          </a:prstGeom>
        </p:spPr>
      </p:pic>
      <p:sp>
        <p:nvSpPr>
          <p:cNvPr id="13"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a:t>
            </a:r>
            <a:r>
              <a:rPr kumimoji="0" lang="en-US" sz="1400" b="1" i="0" u="none" strike="noStrike" cap="none" normalizeH="0" baseline="0" dirty="0" smtClean="0">
                <a:ln>
                  <a:noFill/>
                </a:ln>
                <a:solidFill>
                  <a:srgbClr val="5D9A5E"/>
                </a:solidFill>
                <a:effectLst/>
                <a:latin typeface="Calibri" pitchFamily="34" charset="0"/>
                <a:cs typeface="Arial" pitchFamily="34" charset="0"/>
              </a:rPr>
              <a:t>SCHEDULE</a:t>
            </a:r>
            <a:r>
              <a:rPr kumimoji="0" lang="en-US" sz="1400" b="0" i="0" u="none" strike="noStrike" cap="none" normalizeH="0" baseline="0" dirty="0" smtClean="0">
                <a:ln>
                  <a:noFill/>
                </a:ln>
                <a:solidFill>
                  <a:srgbClr val="2F2F2F"/>
                </a:solidFill>
                <a:effectLst/>
                <a:latin typeface="Calibri" pitchFamily="34" charset="0"/>
                <a:cs typeface="Arial" pitchFamily="34" charset="0"/>
              </a:rPr>
              <a:t>.LODGING.PROGRAM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8" name="Picture 7" descr="Brigade Schedule Heading copy.jpg"/>
          <p:cNvPicPr>
            <a:picLocks noChangeAspect="1"/>
          </p:cNvPicPr>
          <p:nvPr/>
        </p:nvPicPr>
        <p:blipFill>
          <a:blip r:embed="rId4" cstate="screen"/>
          <a:stretch>
            <a:fillRect/>
          </a:stretch>
        </p:blipFill>
        <p:spPr>
          <a:xfrm>
            <a:off x="0" y="0"/>
            <a:ext cx="9144000" cy="854003"/>
          </a:xfrm>
          <a:prstGeom prst="rect">
            <a:avLst/>
          </a:prstGeom>
        </p:spPr>
      </p:pic>
      <p:sp>
        <p:nvSpPr>
          <p:cNvPr id="18" name="Rectangle 17"/>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10" name="Rectangle 9"/>
          <p:cNvSpPr/>
          <p:nvPr/>
        </p:nvSpPr>
        <p:spPr>
          <a:xfrm>
            <a:off x="4572000" y="1981200"/>
            <a:ext cx="4572000" cy="3416320"/>
          </a:xfrm>
          <a:prstGeom prst="rect">
            <a:avLst/>
          </a:prstGeom>
        </p:spPr>
        <p:txBody>
          <a:bodyPr wrap="square">
            <a:spAutoFit/>
          </a:bodyPr>
          <a:lstStyle/>
          <a:p>
            <a:pPr fontAlgn="auto">
              <a:spcBef>
                <a:spcPts val="0"/>
              </a:spcBef>
              <a:spcAft>
                <a:spcPts val="0"/>
              </a:spcAft>
              <a:defRPr/>
            </a:pPr>
            <a:r>
              <a:rPr lang="en-US" b="1" dirty="0">
                <a:solidFill>
                  <a:srgbClr val="2F2F2F"/>
                </a:solidFill>
              </a:rPr>
              <a:t>7</a:t>
            </a:r>
            <a:r>
              <a:rPr lang="en-US" b="1" dirty="0" smtClean="0">
                <a:solidFill>
                  <a:srgbClr val="2F2F2F"/>
                </a:solidFill>
                <a:latin typeface="+mn-lt"/>
              </a:rPr>
              <a:t>:00am</a:t>
            </a:r>
            <a:r>
              <a:rPr lang="en-US" b="1" dirty="0">
                <a:solidFill>
                  <a:srgbClr val="2F2F2F"/>
                </a:solidFill>
                <a:latin typeface="+mn-lt"/>
              </a:rPr>
              <a:t>:     </a:t>
            </a:r>
            <a:r>
              <a:rPr lang="en-US" dirty="0" smtClean="0">
                <a:solidFill>
                  <a:srgbClr val="2F2F2F"/>
                </a:solidFill>
                <a:latin typeface="+mn-lt"/>
              </a:rPr>
              <a:t>Breakfast at FINCA center</a:t>
            </a:r>
            <a:endParaRPr lang="en-US" dirty="0">
              <a:solidFill>
                <a:srgbClr val="2F2F2F"/>
              </a:solidFill>
              <a:latin typeface="+mn-lt"/>
            </a:endParaRPr>
          </a:p>
          <a:p>
            <a:pPr fontAlgn="auto">
              <a:spcBef>
                <a:spcPts val="0"/>
              </a:spcBef>
              <a:spcAft>
                <a:spcPts val="0"/>
              </a:spcAft>
              <a:defRPr/>
            </a:pPr>
            <a:r>
              <a:rPr lang="en-US" b="1" dirty="0">
                <a:solidFill>
                  <a:srgbClr val="2F2F2F"/>
                </a:solidFill>
              </a:rPr>
              <a:t>8</a:t>
            </a:r>
            <a:r>
              <a:rPr lang="en-US" b="1" dirty="0" smtClean="0">
                <a:solidFill>
                  <a:srgbClr val="2F2F2F"/>
                </a:solidFill>
                <a:latin typeface="+mn-lt"/>
              </a:rPr>
              <a:t>:00am</a:t>
            </a:r>
            <a:r>
              <a:rPr lang="en-US" b="1" dirty="0">
                <a:solidFill>
                  <a:srgbClr val="2F2F2F"/>
                </a:solidFill>
                <a:latin typeface="+mn-lt"/>
              </a:rPr>
              <a:t>:   </a:t>
            </a:r>
            <a:r>
              <a:rPr lang="en-US" b="1" dirty="0" smtClean="0">
                <a:solidFill>
                  <a:srgbClr val="2F2F2F"/>
                </a:solidFill>
                <a:latin typeface="+mn-lt"/>
              </a:rPr>
              <a:t>  </a:t>
            </a:r>
            <a:r>
              <a:rPr lang="en-US" dirty="0" smtClean="0">
                <a:solidFill>
                  <a:srgbClr val="2F2F2F"/>
                </a:solidFill>
                <a:latin typeface="+mn-lt"/>
              </a:rPr>
              <a:t>FINCA workshop</a:t>
            </a:r>
          </a:p>
          <a:p>
            <a:pPr marL="1097280" lvl="2">
              <a:buFont typeface="Arial" pitchFamily="34" charset="0"/>
              <a:buChar char="•"/>
              <a:defRPr/>
            </a:pPr>
            <a:r>
              <a:rPr lang="en-US" dirty="0" smtClean="0">
                <a:solidFill>
                  <a:srgbClr val="2F2F2F"/>
                </a:solidFill>
              </a:rPr>
              <a:t>  Intro to FINCA International</a:t>
            </a:r>
          </a:p>
          <a:p>
            <a:pPr marL="1097280" lvl="2">
              <a:buFont typeface="Arial" pitchFamily="34" charset="0"/>
              <a:buChar char="•"/>
              <a:defRPr/>
            </a:pPr>
            <a:r>
              <a:rPr lang="en-US" dirty="0" smtClean="0">
                <a:solidFill>
                  <a:srgbClr val="2F2F2F"/>
                </a:solidFill>
                <a:latin typeface="+mn-lt"/>
              </a:rPr>
              <a:t>  Intro to Honduras MF Landscape</a:t>
            </a:r>
            <a:endParaRPr lang="en-US" b="1" dirty="0" smtClean="0">
              <a:solidFill>
                <a:srgbClr val="2F2F2F"/>
              </a:solidFill>
              <a:latin typeface="+mn-lt"/>
            </a:endParaRPr>
          </a:p>
          <a:p>
            <a:pPr fontAlgn="auto">
              <a:spcBef>
                <a:spcPts val="0"/>
              </a:spcBef>
              <a:spcAft>
                <a:spcPts val="0"/>
              </a:spcAft>
              <a:defRPr/>
            </a:pPr>
            <a:r>
              <a:rPr lang="en-US" b="1" dirty="0" smtClean="0">
                <a:solidFill>
                  <a:srgbClr val="2F2F2F"/>
                </a:solidFill>
                <a:latin typeface="+mn-lt"/>
              </a:rPr>
              <a:t>12:30pm:   </a:t>
            </a:r>
            <a:r>
              <a:rPr lang="en-US" dirty="0" smtClean="0">
                <a:solidFill>
                  <a:srgbClr val="2F2F2F"/>
                </a:solidFill>
                <a:latin typeface="+mn-lt"/>
              </a:rPr>
              <a:t>Lunch</a:t>
            </a:r>
          </a:p>
          <a:p>
            <a:pPr fontAlgn="auto">
              <a:spcBef>
                <a:spcPts val="0"/>
              </a:spcBef>
              <a:spcAft>
                <a:spcPts val="0"/>
              </a:spcAft>
              <a:defRPr/>
            </a:pPr>
            <a:r>
              <a:rPr lang="en-US" b="1" dirty="0" smtClean="0">
                <a:solidFill>
                  <a:srgbClr val="2F2F2F"/>
                </a:solidFill>
              </a:rPr>
              <a:t>1:30pm:     </a:t>
            </a:r>
            <a:r>
              <a:rPr lang="en-US" dirty="0" smtClean="0">
                <a:solidFill>
                  <a:srgbClr val="2F2F2F"/>
                </a:solidFill>
              </a:rPr>
              <a:t>FINCA workshop continued</a:t>
            </a:r>
          </a:p>
          <a:p>
            <a:pPr marL="1097280" lvl="2">
              <a:buFont typeface="Arial" pitchFamily="34" charset="0"/>
              <a:buChar char="•"/>
              <a:defRPr/>
            </a:pPr>
            <a:r>
              <a:rPr lang="en-US" dirty="0" smtClean="0">
                <a:solidFill>
                  <a:srgbClr val="2F2F2F"/>
                </a:solidFill>
              </a:rPr>
              <a:t>  FINCA HN Operations</a:t>
            </a:r>
          </a:p>
          <a:p>
            <a:pPr marL="1097280" lvl="2">
              <a:buFont typeface="Arial" pitchFamily="34" charset="0"/>
              <a:buChar char="•"/>
              <a:defRPr/>
            </a:pPr>
            <a:r>
              <a:rPr lang="en-US" dirty="0" smtClean="0">
                <a:solidFill>
                  <a:srgbClr val="2F2F2F"/>
                </a:solidFill>
              </a:rPr>
              <a:t>  Client training</a:t>
            </a:r>
            <a:endParaRPr lang="en-US" b="1" dirty="0">
              <a:solidFill>
                <a:srgbClr val="2F2F2F"/>
              </a:solidFill>
              <a:latin typeface="+mn-lt"/>
            </a:endParaRPr>
          </a:p>
          <a:p>
            <a:pPr marL="914400" indent="-914400" fontAlgn="auto">
              <a:spcBef>
                <a:spcPts val="0"/>
              </a:spcBef>
              <a:spcAft>
                <a:spcPts val="0"/>
              </a:spcAft>
              <a:defRPr/>
            </a:pPr>
            <a:r>
              <a:rPr lang="en-US" b="1" dirty="0">
                <a:solidFill>
                  <a:srgbClr val="2F2F2F"/>
                </a:solidFill>
              </a:rPr>
              <a:t>4</a:t>
            </a:r>
            <a:r>
              <a:rPr lang="en-US" b="1" dirty="0" smtClean="0">
                <a:solidFill>
                  <a:srgbClr val="2F2F2F"/>
                </a:solidFill>
                <a:latin typeface="+mn-lt"/>
              </a:rPr>
              <a:t>:00pm</a:t>
            </a:r>
            <a:r>
              <a:rPr lang="en-US" b="1" dirty="0">
                <a:solidFill>
                  <a:srgbClr val="2F2F2F"/>
                </a:solidFill>
                <a:latin typeface="+mn-lt"/>
              </a:rPr>
              <a:t>:    </a:t>
            </a:r>
            <a:r>
              <a:rPr lang="en-US" dirty="0">
                <a:solidFill>
                  <a:srgbClr val="2F2F2F"/>
                </a:solidFill>
                <a:latin typeface="+mn-lt"/>
              </a:rPr>
              <a:t> </a:t>
            </a:r>
            <a:r>
              <a:rPr lang="en-US" dirty="0" smtClean="0">
                <a:solidFill>
                  <a:srgbClr val="2F2F2F"/>
                </a:solidFill>
              </a:rPr>
              <a:t>Transport to Nuevo </a:t>
            </a:r>
            <a:r>
              <a:rPr lang="en-US" dirty="0" err="1" smtClean="0">
                <a:solidFill>
                  <a:srgbClr val="2F2F2F"/>
                </a:solidFill>
              </a:rPr>
              <a:t>Paraiso</a:t>
            </a:r>
            <a:endParaRPr lang="en-US" b="1" dirty="0">
              <a:solidFill>
                <a:srgbClr val="2F2F2F"/>
              </a:solidFill>
              <a:latin typeface="+mn-lt"/>
            </a:endParaRPr>
          </a:p>
          <a:p>
            <a:pPr marL="914400" indent="-914400" fontAlgn="auto">
              <a:spcBef>
                <a:spcPts val="0"/>
              </a:spcBef>
              <a:spcAft>
                <a:spcPts val="0"/>
              </a:spcAft>
              <a:defRPr/>
            </a:pPr>
            <a:r>
              <a:rPr lang="en-US" b="1" dirty="0">
                <a:solidFill>
                  <a:srgbClr val="2F2F2F"/>
                </a:solidFill>
                <a:latin typeface="+mn-lt"/>
              </a:rPr>
              <a:t>6:00pm:</a:t>
            </a:r>
            <a:r>
              <a:rPr lang="en-US" dirty="0">
                <a:solidFill>
                  <a:srgbClr val="2F2F2F"/>
                </a:solidFill>
                <a:latin typeface="+mn-lt"/>
              </a:rPr>
              <a:t>     </a:t>
            </a:r>
            <a:r>
              <a:rPr lang="en-US" dirty="0" smtClean="0">
                <a:solidFill>
                  <a:srgbClr val="2F2F2F"/>
                </a:solidFill>
              </a:rPr>
              <a:t>Dinner at Nuevo </a:t>
            </a:r>
            <a:r>
              <a:rPr lang="en-US" dirty="0" err="1" smtClean="0">
                <a:solidFill>
                  <a:srgbClr val="2F2F2F"/>
                </a:solidFill>
              </a:rPr>
              <a:t>Paraiso</a:t>
            </a:r>
            <a:endParaRPr lang="en-US" dirty="0">
              <a:solidFill>
                <a:srgbClr val="2F2F2F"/>
              </a:solidFill>
              <a:latin typeface="+mn-lt"/>
            </a:endParaRPr>
          </a:p>
          <a:p>
            <a:pPr marL="914400" indent="-914400" fontAlgn="auto">
              <a:spcBef>
                <a:spcPts val="0"/>
              </a:spcBef>
              <a:spcAft>
                <a:spcPts val="0"/>
              </a:spcAft>
              <a:defRPr/>
            </a:pPr>
            <a:r>
              <a:rPr lang="en-US" b="1" dirty="0">
                <a:solidFill>
                  <a:srgbClr val="2F2F2F"/>
                </a:solidFill>
                <a:latin typeface="+mn-lt"/>
              </a:rPr>
              <a:t>7:00pm: </a:t>
            </a:r>
            <a:r>
              <a:rPr lang="en-US" dirty="0">
                <a:solidFill>
                  <a:srgbClr val="2F2F2F"/>
                </a:solidFill>
                <a:latin typeface="+mn-lt"/>
              </a:rPr>
              <a:t>    </a:t>
            </a:r>
            <a:r>
              <a:rPr lang="en-US" dirty="0" smtClean="0">
                <a:solidFill>
                  <a:srgbClr val="2F2F2F"/>
                </a:solidFill>
                <a:latin typeface="+mn-lt"/>
              </a:rPr>
              <a:t>Team reflection and bonding</a:t>
            </a:r>
            <a:endParaRPr lang="en-US" b="1" dirty="0">
              <a:solidFill>
                <a:srgbClr val="2F2F2F"/>
              </a:solidFill>
              <a:latin typeface="+mn-lt"/>
            </a:endParaRPr>
          </a:p>
          <a:p>
            <a:pPr marL="914400" indent="55563" fontAlgn="auto">
              <a:spcBef>
                <a:spcPts val="0"/>
              </a:spcBef>
              <a:spcAft>
                <a:spcPts val="0"/>
              </a:spcAft>
              <a:defRPr/>
            </a:pPr>
            <a:r>
              <a:rPr lang="en-US" b="1" dirty="0">
                <a:solidFill>
                  <a:srgbClr val="2F2F2F"/>
                </a:solidFill>
                <a:latin typeface="+mn-lt"/>
              </a:rPr>
              <a:t>                </a:t>
            </a:r>
            <a:endParaRPr lang="en-US" dirty="0">
              <a:solidFill>
                <a:srgbClr val="2F2F2F"/>
              </a:solidFill>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 11 - Day 2.jpg"/>
          <p:cNvPicPr>
            <a:picLocks noChangeAspect="1"/>
          </p:cNvPicPr>
          <p:nvPr/>
        </p:nvPicPr>
        <p:blipFill>
          <a:blip r:embed="rId3" cstate="screen"/>
          <a:stretch>
            <a:fillRect/>
          </a:stretch>
        </p:blipFill>
        <p:spPr>
          <a:xfrm>
            <a:off x="228600" y="2057400"/>
            <a:ext cx="4120978" cy="2947086"/>
          </a:xfrm>
          <a:prstGeom prst="rect">
            <a:avLst/>
          </a:prstGeom>
        </p:spPr>
      </p:pic>
      <p:sp>
        <p:nvSpPr>
          <p:cNvPr id="13"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a:t>
            </a:r>
            <a:r>
              <a:rPr kumimoji="0" lang="en-US" sz="1400" b="1" i="0" u="none" strike="noStrike" cap="none" normalizeH="0" baseline="0" dirty="0" smtClean="0">
                <a:ln>
                  <a:noFill/>
                </a:ln>
                <a:solidFill>
                  <a:srgbClr val="5D9A5E"/>
                </a:solidFill>
                <a:effectLst/>
                <a:latin typeface="Calibri" pitchFamily="34" charset="0"/>
                <a:cs typeface="Arial" pitchFamily="34" charset="0"/>
              </a:rPr>
              <a:t>SCHEDULE</a:t>
            </a:r>
            <a:r>
              <a:rPr kumimoji="0" lang="en-US" sz="1400" b="0" i="0" u="none" strike="noStrike" cap="none" normalizeH="0" baseline="0" dirty="0" smtClean="0">
                <a:ln>
                  <a:noFill/>
                </a:ln>
                <a:solidFill>
                  <a:srgbClr val="2F2F2F"/>
                </a:solidFill>
                <a:effectLst/>
                <a:latin typeface="Calibri" pitchFamily="34" charset="0"/>
                <a:cs typeface="Arial" pitchFamily="34" charset="0"/>
              </a:rPr>
              <a:t>.LODGING.PROGRAM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8" name="Picture 7" descr="Brigade Schedule Heading copy.jpg"/>
          <p:cNvPicPr>
            <a:picLocks noChangeAspect="1"/>
          </p:cNvPicPr>
          <p:nvPr/>
        </p:nvPicPr>
        <p:blipFill>
          <a:blip r:embed="rId4" cstate="screen"/>
          <a:stretch>
            <a:fillRect/>
          </a:stretch>
        </p:blipFill>
        <p:spPr>
          <a:xfrm>
            <a:off x="0" y="0"/>
            <a:ext cx="9144000" cy="854003"/>
          </a:xfrm>
          <a:prstGeom prst="rect">
            <a:avLst/>
          </a:prstGeom>
        </p:spPr>
      </p:pic>
      <p:sp>
        <p:nvSpPr>
          <p:cNvPr id="18" name="Rectangle 17"/>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10" name="Rectangle 9"/>
          <p:cNvSpPr/>
          <p:nvPr/>
        </p:nvSpPr>
        <p:spPr>
          <a:xfrm>
            <a:off x="4572000" y="1981200"/>
            <a:ext cx="4572000" cy="3693319"/>
          </a:xfrm>
          <a:prstGeom prst="rect">
            <a:avLst/>
          </a:prstGeom>
        </p:spPr>
        <p:txBody>
          <a:bodyPr wrap="square">
            <a:spAutoFit/>
          </a:bodyPr>
          <a:lstStyle/>
          <a:p>
            <a:pPr fontAlgn="auto">
              <a:spcBef>
                <a:spcPts val="0"/>
              </a:spcBef>
              <a:spcAft>
                <a:spcPts val="0"/>
              </a:spcAft>
              <a:defRPr/>
            </a:pPr>
            <a:r>
              <a:rPr lang="en-US" b="1" dirty="0">
                <a:solidFill>
                  <a:srgbClr val="2F2F2F"/>
                </a:solidFill>
              </a:rPr>
              <a:t>7</a:t>
            </a:r>
            <a:r>
              <a:rPr lang="en-US" b="1" dirty="0" smtClean="0">
                <a:solidFill>
                  <a:srgbClr val="2F2F2F"/>
                </a:solidFill>
                <a:latin typeface="+mn-lt"/>
              </a:rPr>
              <a:t>:00am</a:t>
            </a:r>
            <a:r>
              <a:rPr lang="en-US" b="1" dirty="0">
                <a:solidFill>
                  <a:srgbClr val="2F2F2F"/>
                </a:solidFill>
                <a:latin typeface="+mn-lt"/>
              </a:rPr>
              <a:t>:     </a:t>
            </a:r>
            <a:r>
              <a:rPr lang="en-US" dirty="0" smtClean="0">
                <a:solidFill>
                  <a:srgbClr val="2F2F2F"/>
                </a:solidFill>
                <a:latin typeface="+mn-lt"/>
              </a:rPr>
              <a:t>Breakfast at Nuevo </a:t>
            </a:r>
            <a:r>
              <a:rPr lang="en-US" dirty="0" err="1" smtClean="0">
                <a:solidFill>
                  <a:srgbClr val="2F2F2F"/>
                </a:solidFill>
                <a:latin typeface="+mn-lt"/>
              </a:rPr>
              <a:t>Paraiso</a:t>
            </a:r>
            <a:endParaRPr lang="en-US" dirty="0">
              <a:solidFill>
                <a:srgbClr val="2F2F2F"/>
              </a:solidFill>
              <a:latin typeface="+mn-lt"/>
            </a:endParaRPr>
          </a:p>
          <a:p>
            <a:pPr fontAlgn="auto">
              <a:spcBef>
                <a:spcPts val="0"/>
              </a:spcBef>
              <a:spcAft>
                <a:spcPts val="0"/>
              </a:spcAft>
              <a:defRPr/>
            </a:pPr>
            <a:r>
              <a:rPr lang="en-US" b="1" dirty="0">
                <a:solidFill>
                  <a:srgbClr val="2F2F2F"/>
                </a:solidFill>
              </a:rPr>
              <a:t>8</a:t>
            </a:r>
            <a:r>
              <a:rPr lang="en-US" b="1" dirty="0" smtClean="0">
                <a:solidFill>
                  <a:srgbClr val="2F2F2F"/>
                </a:solidFill>
                <a:latin typeface="+mn-lt"/>
              </a:rPr>
              <a:t>:00am</a:t>
            </a:r>
            <a:r>
              <a:rPr lang="en-US" b="1" dirty="0">
                <a:solidFill>
                  <a:srgbClr val="2F2F2F"/>
                </a:solidFill>
                <a:latin typeface="+mn-lt"/>
              </a:rPr>
              <a:t>:   </a:t>
            </a:r>
            <a:r>
              <a:rPr lang="en-US" b="1" dirty="0" smtClean="0">
                <a:solidFill>
                  <a:srgbClr val="2F2F2F"/>
                </a:solidFill>
                <a:latin typeface="+mn-lt"/>
              </a:rPr>
              <a:t>  </a:t>
            </a:r>
            <a:r>
              <a:rPr lang="en-US" dirty="0" smtClean="0">
                <a:solidFill>
                  <a:srgbClr val="2F2F2F"/>
                </a:solidFill>
              </a:rPr>
              <a:t>Transport to FINCA Branch office</a:t>
            </a:r>
            <a:endParaRPr lang="en-US" dirty="0" smtClean="0">
              <a:solidFill>
                <a:srgbClr val="2F2F2F"/>
              </a:solidFill>
              <a:latin typeface="+mn-lt"/>
            </a:endParaRPr>
          </a:p>
          <a:p>
            <a:pPr marL="1097280" lvl="2">
              <a:buFont typeface="Arial" pitchFamily="34" charset="0"/>
              <a:buChar char="•"/>
              <a:defRPr/>
            </a:pPr>
            <a:r>
              <a:rPr lang="en-US" dirty="0" smtClean="0">
                <a:solidFill>
                  <a:srgbClr val="2F2F2F"/>
                </a:solidFill>
              </a:rPr>
              <a:t>  FINCA Borrow visits with loan officers</a:t>
            </a:r>
            <a:endParaRPr lang="en-US" b="1" dirty="0" smtClean="0">
              <a:solidFill>
                <a:srgbClr val="2F2F2F"/>
              </a:solidFill>
              <a:latin typeface="+mn-lt"/>
            </a:endParaRPr>
          </a:p>
          <a:p>
            <a:pPr fontAlgn="auto">
              <a:spcBef>
                <a:spcPts val="0"/>
              </a:spcBef>
              <a:spcAft>
                <a:spcPts val="0"/>
              </a:spcAft>
              <a:defRPr/>
            </a:pPr>
            <a:r>
              <a:rPr lang="en-US" b="1" dirty="0" smtClean="0">
                <a:solidFill>
                  <a:srgbClr val="2F2F2F"/>
                </a:solidFill>
                <a:latin typeface="+mn-lt"/>
              </a:rPr>
              <a:t>12:30pm:   </a:t>
            </a:r>
            <a:r>
              <a:rPr lang="en-US" dirty="0" smtClean="0">
                <a:solidFill>
                  <a:srgbClr val="2F2F2F"/>
                </a:solidFill>
                <a:latin typeface="+mn-lt"/>
              </a:rPr>
              <a:t>Lunch</a:t>
            </a:r>
          </a:p>
          <a:p>
            <a:pPr fontAlgn="auto">
              <a:spcBef>
                <a:spcPts val="0"/>
              </a:spcBef>
              <a:spcAft>
                <a:spcPts val="0"/>
              </a:spcAft>
              <a:defRPr/>
            </a:pPr>
            <a:r>
              <a:rPr lang="en-US" b="1" dirty="0" smtClean="0">
                <a:solidFill>
                  <a:srgbClr val="2F2F2F"/>
                </a:solidFill>
              </a:rPr>
              <a:t>1:30pm:     </a:t>
            </a:r>
            <a:r>
              <a:rPr lang="en-US" dirty="0" smtClean="0">
                <a:solidFill>
                  <a:srgbClr val="2F2F2F"/>
                </a:solidFill>
              </a:rPr>
              <a:t>FUNDER workshop </a:t>
            </a:r>
          </a:p>
          <a:p>
            <a:pPr marL="1097280" lvl="2">
              <a:buFont typeface="Arial" pitchFamily="34" charset="0"/>
              <a:buChar char="•"/>
              <a:defRPr/>
            </a:pPr>
            <a:r>
              <a:rPr lang="en-US" dirty="0" smtClean="0">
                <a:solidFill>
                  <a:srgbClr val="2F2F2F"/>
                </a:solidFill>
              </a:rPr>
              <a:t>  “</a:t>
            </a:r>
            <a:r>
              <a:rPr lang="en-US" dirty="0" err="1" smtClean="0">
                <a:solidFill>
                  <a:srgbClr val="2F2F2F"/>
                </a:solidFill>
              </a:rPr>
              <a:t>Caja</a:t>
            </a:r>
            <a:r>
              <a:rPr lang="en-US" dirty="0" smtClean="0">
                <a:solidFill>
                  <a:srgbClr val="2F2F2F"/>
                </a:solidFill>
              </a:rPr>
              <a:t> Rural” community co-op bank model as mechanisms for self-reliant development</a:t>
            </a:r>
            <a:endParaRPr lang="en-US" b="1" dirty="0">
              <a:solidFill>
                <a:srgbClr val="2F2F2F"/>
              </a:solidFill>
              <a:latin typeface="+mn-lt"/>
            </a:endParaRPr>
          </a:p>
          <a:p>
            <a:pPr marL="914400" indent="-914400" fontAlgn="auto">
              <a:spcBef>
                <a:spcPts val="0"/>
              </a:spcBef>
              <a:spcAft>
                <a:spcPts val="0"/>
              </a:spcAft>
              <a:defRPr/>
            </a:pPr>
            <a:r>
              <a:rPr lang="en-US" b="1" dirty="0">
                <a:solidFill>
                  <a:srgbClr val="2F2F2F"/>
                </a:solidFill>
              </a:rPr>
              <a:t>4</a:t>
            </a:r>
            <a:r>
              <a:rPr lang="en-US" b="1" dirty="0" smtClean="0">
                <a:solidFill>
                  <a:srgbClr val="2F2F2F"/>
                </a:solidFill>
                <a:latin typeface="+mn-lt"/>
              </a:rPr>
              <a:t>:00pm</a:t>
            </a:r>
            <a:r>
              <a:rPr lang="en-US" b="1" dirty="0">
                <a:solidFill>
                  <a:srgbClr val="2F2F2F"/>
                </a:solidFill>
                <a:latin typeface="+mn-lt"/>
              </a:rPr>
              <a:t>:    </a:t>
            </a:r>
            <a:r>
              <a:rPr lang="en-US" dirty="0">
                <a:solidFill>
                  <a:srgbClr val="2F2F2F"/>
                </a:solidFill>
                <a:latin typeface="+mn-lt"/>
              </a:rPr>
              <a:t> </a:t>
            </a:r>
            <a:r>
              <a:rPr lang="en-US" dirty="0" smtClean="0">
                <a:solidFill>
                  <a:srgbClr val="2F2F2F"/>
                </a:solidFill>
              </a:rPr>
              <a:t>Visit SAN Orphanage</a:t>
            </a:r>
            <a:endParaRPr lang="en-US" b="1" dirty="0">
              <a:solidFill>
                <a:srgbClr val="2F2F2F"/>
              </a:solidFill>
              <a:latin typeface="+mn-lt"/>
            </a:endParaRPr>
          </a:p>
          <a:p>
            <a:pPr marL="914400" indent="-914400" fontAlgn="auto">
              <a:spcBef>
                <a:spcPts val="0"/>
              </a:spcBef>
              <a:spcAft>
                <a:spcPts val="0"/>
              </a:spcAft>
              <a:defRPr/>
            </a:pPr>
            <a:r>
              <a:rPr lang="en-US" b="1" dirty="0">
                <a:solidFill>
                  <a:srgbClr val="2F2F2F"/>
                </a:solidFill>
                <a:latin typeface="+mn-lt"/>
              </a:rPr>
              <a:t>6:00pm:</a:t>
            </a:r>
            <a:r>
              <a:rPr lang="en-US" dirty="0">
                <a:solidFill>
                  <a:srgbClr val="2F2F2F"/>
                </a:solidFill>
                <a:latin typeface="+mn-lt"/>
              </a:rPr>
              <a:t>     </a:t>
            </a:r>
            <a:r>
              <a:rPr lang="en-US" dirty="0" smtClean="0">
                <a:solidFill>
                  <a:srgbClr val="2F2F2F"/>
                </a:solidFill>
              </a:rPr>
              <a:t>Dinner at Nuevo </a:t>
            </a:r>
            <a:r>
              <a:rPr lang="en-US" dirty="0" err="1" smtClean="0">
                <a:solidFill>
                  <a:srgbClr val="2F2F2F"/>
                </a:solidFill>
              </a:rPr>
              <a:t>Paraiso</a:t>
            </a:r>
            <a:endParaRPr lang="en-US" dirty="0">
              <a:solidFill>
                <a:srgbClr val="2F2F2F"/>
              </a:solidFill>
              <a:latin typeface="+mn-lt"/>
            </a:endParaRPr>
          </a:p>
          <a:p>
            <a:pPr marL="914400" indent="-914400" fontAlgn="auto">
              <a:spcBef>
                <a:spcPts val="0"/>
              </a:spcBef>
              <a:spcAft>
                <a:spcPts val="0"/>
              </a:spcAft>
              <a:defRPr/>
            </a:pPr>
            <a:r>
              <a:rPr lang="en-US" b="1" dirty="0">
                <a:solidFill>
                  <a:srgbClr val="2F2F2F"/>
                </a:solidFill>
                <a:latin typeface="+mn-lt"/>
              </a:rPr>
              <a:t>7:00pm: </a:t>
            </a:r>
            <a:r>
              <a:rPr lang="en-US" dirty="0">
                <a:solidFill>
                  <a:srgbClr val="2F2F2F"/>
                </a:solidFill>
                <a:latin typeface="+mn-lt"/>
              </a:rPr>
              <a:t>    </a:t>
            </a:r>
            <a:r>
              <a:rPr lang="en-US" dirty="0" smtClean="0">
                <a:solidFill>
                  <a:srgbClr val="2F2F2F"/>
                </a:solidFill>
                <a:latin typeface="+mn-lt"/>
              </a:rPr>
              <a:t>Team reflection and bonding</a:t>
            </a:r>
            <a:endParaRPr lang="en-US" b="1" dirty="0">
              <a:solidFill>
                <a:srgbClr val="2F2F2F"/>
              </a:solidFill>
              <a:latin typeface="+mn-lt"/>
            </a:endParaRPr>
          </a:p>
          <a:p>
            <a:pPr marL="914400" indent="55563" fontAlgn="auto">
              <a:spcBef>
                <a:spcPts val="0"/>
              </a:spcBef>
              <a:spcAft>
                <a:spcPts val="0"/>
              </a:spcAft>
              <a:defRPr/>
            </a:pPr>
            <a:r>
              <a:rPr lang="en-US" b="1" dirty="0">
                <a:solidFill>
                  <a:srgbClr val="2F2F2F"/>
                </a:solidFill>
                <a:latin typeface="+mn-lt"/>
              </a:rPr>
              <a:t>                </a:t>
            </a:r>
            <a:endParaRPr lang="en-US" dirty="0">
              <a:solidFill>
                <a:srgbClr val="2F2F2F"/>
              </a:solidFill>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 11 - Day 2.jpg"/>
          <p:cNvPicPr>
            <a:picLocks noChangeAspect="1"/>
          </p:cNvPicPr>
          <p:nvPr/>
        </p:nvPicPr>
        <p:blipFill>
          <a:blip r:embed="rId3" cstate="screen"/>
          <a:stretch>
            <a:fillRect/>
          </a:stretch>
        </p:blipFill>
        <p:spPr>
          <a:xfrm>
            <a:off x="228600" y="2057400"/>
            <a:ext cx="4120978" cy="2947086"/>
          </a:xfrm>
          <a:prstGeom prst="rect">
            <a:avLst/>
          </a:prstGeom>
        </p:spPr>
      </p:pic>
      <p:sp>
        <p:nvSpPr>
          <p:cNvPr id="13"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a:t>
            </a:r>
            <a:r>
              <a:rPr kumimoji="0" lang="en-US" sz="1400" b="1" i="0" u="none" strike="noStrike" cap="none" normalizeH="0" baseline="0" dirty="0" smtClean="0">
                <a:ln>
                  <a:noFill/>
                </a:ln>
                <a:solidFill>
                  <a:srgbClr val="5D9A5E"/>
                </a:solidFill>
                <a:effectLst/>
                <a:latin typeface="Calibri" pitchFamily="34" charset="0"/>
                <a:cs typeface="Arial" pitchFamily="34" charset="0"/>
              </a:rPr>
              <a:t>SCHEDULE</a:t>
            </a:r>
            <a:r>
              <a:rPr kumimoji="0" lang="en-US" sz="1400" b="0" i="0" u="none" strike="noStrike" cap="none" normalizeH="0" baseline="0" dirty="0" smtClean="0">
                <a:ln>
                  <a:noFill/>
                </a:ln>
                <a:solidFill>
                  <a:srgbClr val="2F2F2F"/>
                </a:solidFill>
                <a:effectLst/>
                <a:latin typeface="Calibri" pitchFamily="34" charset="0"/>
                <a:cs typeface="Arial" pitchFamily="34" charset="0"/>
              </a:rPr>
              <a:t>.LODGING.PROGRAM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8" name="Picture 7" descr="Brigade Schedule Heading copy.jpg"/>
          <p:cNvPicPr>
            <a:picLocks noChangeAspect="1"/>
          </p:cNvPicPr>
          <p:nvPr/>
        </p:nvPicPr>
        <p:blipFill>
          <a:blip r:embed="rId4" cstate="screen"/>
          <a:stretch>
            <a:fillRect/>
          </a:stretch>
        </p:blipFill>
        <p:spPr>
          <a:xfrm>
            <a:off x="0" y="0"/>
            <a:ext cx="9144000" cy="854003"/>
          </a:xfrm>
          <a:prstGeom prst="rect">
            <a:avLst/>
          </a:prstGeom>
        </p:spPr>
      </p:pic>
      <p:sp>
        <p:nvSpPr>
          <p:cNvPr id="18" name="Rectangle 17"/>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10" name="Rectangle 9"/>
          <p:cNvSpPr/>
          <p:nvPr/>
        </p:nvSpPr>
        <p:spPr>
          <a:xfrm>
            <a:off x="4572000" y="1981200"/>
            <a:ext cx="4572000" cy="3139321"/>
          </a:xfrm>
          <a:prstGeom prst="rect">
            <a:avLst/>
          </a:prstGeom>
        </p:spPr>
        <p:txBody>
          <a:bodyPr wrap="square">
            <a:spAutoFit/>
          </a:bodyPr>
          <a:lstStyle/>
          <a:p>
            <a:pPr fontAlgn="auto">
              <a:spcBef>
                <a:spcPts val="0"/>
              </a:spcBef>
              <a:spcAft>
                <a:spcPts val="0"/>
              </a:spcAft>
              <a:defRPr/>
            </a:pPr>
            <a:r>
              <a:rPr lang="en-US" b="1" dirty="0">
                <a:solidFill>
                  <a:srgbClr val="2F2F2F"/>
                </a:solidFill>
              </a:rPr>
              <a:t>7</a:t>
            </a:r>
            <a:r>
              <a:rPr lang="en-US" b="1" dirty="0" smtClean="0">
                <a:solidFill>
                  <a:srgbClr val="2F2F2F"/>
                </a:solidFill>
                <a:latin typeface="+mn-lt"/>
              </a:rPr>
              <a:t>:00am</a:t>
            </a:r>
            <a:r>
              <a:rPr lang="en-US" b="1" dirty="0">
                <a:solidFill>
                  <a:srgbClr val="2F2F2F"/>
                </a:solidFill>
                <a:latin typeface="+mn-lt"/>
              </a:rPr>
              <a:t>:     </a:t>
            </a:r>
            <a:r>
              <a:rPr lang="en-US" dirty="0" smtClean="0">
                <a:solidFill>
                  <a:srgbClr val="2F2F2F"/>
                </a:solidFill>
                <a:latin typeface="+mn-lt"/>
              </a:rPr>
              <a:t>Breakfast at Nuevo </a:t>
            </a:r>
            <a:r>
              <a:rPr lang="en-US" dirty="0" err="1" smtClean="0">
                <a:solidFill>
                  <a:srgbClr val="2F2F2F"/>
                </a:solidFill>
                <a:latin typeface="+mn-lt"/>
              </a:rPr>
              <a:t>Paraiso</a:t>
            </a:r>
            <a:endParaRPr lang="en-US" dirty="0">
              <a:solidFill>
                <a:srgbClr val="2F2F2F"/>
              </a:solidFill>
              <a:latin typeface="+mn-lt"/>
            </a:endParaRPr>
          </a:p>
          <a:p>
            <a:pPr fontAlgn="auto">
              <a:spcBef>
                <a:spcPts val="0"/>
              </a:spcBef>
              <a:spcAft>
                <a:spcPts val="0"/>
              </a:spcAft>
              <a:defRPr/>
            </a:pPr>
            <a:r>
              <a:rPr lang="en-US" b="1" dirty="0">
                <a:solidFill>
                  <a:srgbClr val="2F2F2F"/>
                </a:solidFill>
              </a:rPr>
              <a:t>8</a:t>
            </a:r>
            <a:r>
              <a:rPr lang="en-US" b="1" dirty="0" smtClean="0">
                <a:solidFill>
                  <a:srgbClr val="2F2F2F"/>
                </a:solidFill>
                <a:latin typeface="+mn-lt"/>
              </a:rPr>
              <a:t>:00am</a:t>
            </a:r>
            <a:r>
              <a:rPr lang="en-US" b="1" dirty="0">
                <a:solidFill>
                  <a:srgbClr val="2F2F2F"/>
                </a:solidFill>
                <a:latin typeface="+mn-lt"/>
              </a:rPr>
              <a:t>:   </a:t>
            </a:r>
            <a:r>
              <a:rPr lang="en-US" b="1" dirty="0" smtClean="0">
                <a:solidFill>
                  <a:srgbClr val="2F2F2F"/>
                </a:solidFill>
                <a:latin typeface="+mn-lt"/>
              </a:rPr>
              <a:t>  </a:t>
            </a:r>
            <a:r>
              <a:rPr lang="en-US" dirty="0" smtClean="0">
                <a:solidFill>
                  <a:srgbClr val="2F2F2F"/>
                </a:solidFill>
              </a:rPr>
              <a:t>Transport to communities</a:t>
            </a:r>
          </a:p>
          <a:p>
            <a:pPr fontAlgn="auto">
              <a:spcBef>
                <a:spcPts val="0"/>
              </a:spcBef>
              <a:spcAft>
                <a:spcPts val="0"/>
              </a:spcAft>
              <a:defRPr/>
            </a:pPr>
            <a:r>
              <a:rPr lang="en-US" b="1" dirty="0" smtClean="0">
                <a:solidFill>
                  <a:srgbClr val="2F2F2F"/>
                </a:solidFill>
              </a:rPr>
              <a:t>9:30am:	   </a:t>
            </a:r>
            <a:r>
              <a:rPr lang="en-US" dirty="0" smtClean="0">
                <a:solidFill>
                  <a:srgbClr val="2F2F2F"/>
                </a:solidFill>
              </a:rPr>
              <a:t>Cultural Exchange Activity</a:t>
            </a:r>
            <a:endParaRPr lang="en-US" dirty="0" smtClean="0">
              <a:solidFill>
                <a:srgbClr val="2F2F2F"/>
              </a:solidFill>
              <a:latin typeface="+mn-lt"/>
            </a:endParaRPr>
          </a:p>
          <a:p>
            <a:pPr fontAlgn="auto">
              <a:spcBef>
                <a:spcPts val="0"/>
              </a:spcBef>
              <a:spcAft>
                <a:spcPts val="0"/>
              </a:spcAft>
              <a:defRPr/>
            </a:pPr>
            <a:r>
              <a:rPr lang="en-US" b="1" dirty="0" smtClean="0">
                <a:solidFill>
                  <a:srgbClr val="2F2F2F"/>
                </a:solidFill>
                <a:latin typeface="+mn-lt"/>
              </a:rPr>
              <a:t>12:30pm:   </a:t>
            </a:r>
            <a:r>
              <a:rPr lang="en-US" dirty="0" smtClean="0">
                <a:solidFill>
                  <a:srgbClr val="2F2F2F"/>
                </a:solidFill>
                <a:latin typeface="+mn-lt"/>
              </a:rPr>
              <a:t>Sandwich Lunch</a:t>
            </a:r>
          </a:p>
          <a:p>
            <a:pPr fontAlgn="auto">
              <a:spcBef>
                <a:spcPts val="0"/>
              </a:spcBef>
              <a:spcAft>
                <a:spcPts val="0"/>
              </a:spcAft>
              <a:defRPr/>
            </a:pPr>
            <a:r>
              <a:rPr lang="en-US" b="1" dirty="0" smtClean="0">
                <a:solidFill>
                  <a:srgbClr val="2F2F2F"/>
                </a:solidFill>
              </a:rPr>
              <a:t>1:30pm:     </a:t>
            </a:r>
            <a:r>
              <a:rPr lang="en-US" dirty="0" smtClean="0">
                <a:solidFill>
                  <a:srgbClr val="2F2F2F"/>
                </a:solidFill>
              </a:rPr>
              <a:t>Meeting with the community bank</a:t>
            </a:r>
          </a:p>
          <a:p>
            <a:pPr lvl="2">
              <a:buFont typeface="Arial" pitchFamily="34" charset="0"/>
              <a:buChar char="•"/>
              <a:defRPr/>
            </a:pPr>
            <a:r>
              <a:rPr lang="en-US" dirty="0" smtClean="0">
                <a:solidFill>
                  <a:srgbClr val="2F2F2F"/>
                </a:solidFill>
              </a:rPr>
              <a:t> SWOT Analysis and defining goals</a:t>
            </a:r>
            <a:r>
              <a:rPr lang="en-US" b="1" dirty="0" smtClean="0">
                <a:solidFill>
                  <a:srgbClr val="2F2F2F"/>
                </a:solidFill>
              </a:rPr>
              <a:t>    </a:t>
            </a:r>
            <a:endParaRPr lang="en-US" b="1" dirty="0">
              <a:solidFill>
                <a:srgbClr val="2F2F2F"/>
              </a:solidFill>
              <a:latin typeface="+mn-lt"/>
            </a:endParaRPr>
          </a:p>
          <a:p>
            <a:pPr marL="914400" indent="-914400" fontAlgn="auto">
              <a:spcBef>
                <a:spcPts val="0"/>
              </a:spcBef>
              <a:spcAft>
                <a:spcPts val="0"/>
              </a:spcAft>
              <a:defRPr/>
            </a:pPr>
            <a:r>
              <a:rPr lang="en-US" b="1" dirty="0" smtClean="0">
                <a:solidFill>
                  <a:srgbClr val="2F2F2F"/>
                </a:solidFill>
              </a:rPr>
              <a:t>3</a:t>
            </a:r>
            <a:r>
              <a:rPr lang="en-US" b="1" dirty="0" smtClean="0">
                <a:solidFill>
                  <a:srgbClr val="2F2F2F"/>
                </a:solidFill>
                <a:latin typeface="+mn-lt"/>
              </a:rPr>
              <a:t>:30pm</a:t>
            </a:r>
            <a:r>
              <a:rPr lang="en-US" b="1" dirty="0">
                <a:solidFill>
                  <a:srgbClr val="2F2F2F"/>
                </a:solidFill>
                <a:latin typeface="+mn-lt"/>
              </a:rPr>
              <a:t>:    </a:t>
            </a:r>
            <a:r>
              <a:rPr lang="en-US" dirty="0">
                <a:solidFill>
                  <a:srgbClr val="2F2F2F"/>
                </a:solidFill>
                <a:latin typeface="+mn-lt"/>
              </a:rPr>
              <a:t> </a:t>
            </a:r>
            <a:r>
              <a:rPr lang="en-US" dirty="0" smtClean="0">
                <a:solidFill>
                  <a:srgbClr val="2F2F2F"/>
                </a:solidFill>
              </a:rPr>
              <a:t>Transport to Nuevo </a:t>
            </a:r>
            <a:r>
              <a:rPr lang="en-US" dirty="0" err="1" smtClean="0">
                <a:solidFill>
                  <a:srgbClr val="2F2F2F"/>
                </a:solidFill>
              </a:rPr>
              <a:t>Paraiso</a:t>
            </a:r>
            <a:endParaRPr lang="en-US" b="1" dirty="0">
              <a:solidFill>
                <a:srgbClr val="2F2F2F"/>
              </a:solidFill>
              <a:latin typeface="+mn-lt"/>
            </a:endParaRPr>
          </a:p>
          <a:p>
            <a:pPr marL="914400" indent="-914400" fontAlgn="auto">
              <a:spcBef>
                <a:spcPts val="0"/>
              </a:spcBef>
              <a:spcAft>
                <a:spcPts val="0"/>
              </a:spcAft>
              <a:defRPr/>
            </a:pPr>
            <a:r>
              <a:rPr lang="en-US" b="1" dirty="0">
                <a:solidFill>
                  <a:srgbClr val="2F2F2F"/>
                </a:solidFill>
                <a:latin typeface="+mn-lt"/>
              </a:rPr>
              <a:t>6:00pm:</a:t>
            </a:r>
            <a:r>
              <a:rPr lang="en-US" dirty="0">
                <a:solidFill>
                  <a:srgbClr val="2F2F2F"/>
                </a:solidFill>
                <a:latin typeface="+mn-lt"/>
              </a:rPr>
              <a:t>     </a:t>
            </a:r>
            <a:r>
              <a:rPr lang="en-US" dirty="0" smtClean="0">
                <a:solidFill>
                  <a:srgbClr val="2F2F2F"/>
                </a:solidFill>
              </a:rPr>
              <a:t>Dinner at Nuevo </a:t>
            </a:r>
            <a:r>
              <a:rPr lang="en-US" dirty="0" err="1" smtClean="0">
                <a:solidFill>
                  <a:srgbClr val="2F2F2F"/>
                </a:solidFill>
              </a:rPr>
              <a:t>Paraiso</a:t>
            </a:r>
            <a:endParaRPr lang="en-US" dirty="0">
              <a:solidFill>
                <a:srgbClr val="2F2F2F"/>
              </a:solidFill>
              <a:latin typeface="+mn-lt"/>
            </a:endParaRPr>
          </a:p>
          <a:p>
            <a:pPr marL="914400" indent="-914400" fontAlgn="auto">
              <a:spcBef>
                <a:spcPts val="0"/>
              </a:spcBef>
              <a:spcAft>
                <a:spcPts val="0"/>
              </a:spcAft>
              <a:defRPr/>
            </a:pPr>
            <a:r>
              <a:rPr lang="en-US" b="1" dirty="0">
                <a:solidFill>
                  <a:srgbClr val="2F2F2F"/>
                </a:solidFill>
                <a:latin typeface="+mn-lt"/>
              </a:rPr>
              <a:t>7:00pm: </a:t>
            </a:r>
            <a:r>
              <a:rPr lang="en-US" dirty="0">
                <a:solidFill>
                  <a:srgbClr val="2F2F2F"/>
                </a:solidFill>
                <a:latin typeface="+mn-lt"/>
              </a:rPr>
              <a:t>    </a:t>
            </a:r>
            <a:r>
              <a:rPr lang="en-US" dirty="0" smtClean="0">
                <a:solidFill>
                  <a:srgbClr val="2F2F2F"/>
                </a:solidFill>
                <a:latin typeface="+mn-lt"/>
              </a:rPr>
              <a:t>Team reflection and </a:t>
            </a:r>
            <a:r>
              <a:rPr lang="en-US" dirty="0" smtClean="0">
                <a:solidFill>
                  <a:srgbClr val="2F2F2F"/>
                </a:solidFill>
              </a:rPr>
              <a:t>prep for community training</a:t>
            </a:r>
            <a:endParaRPr lang="en-US" b="1" dirty="0">
              <a:solidFill>
                <a:srgbClr val="2F2F2F"/>
              </a:solidFill>
              <a:latin typeface="+mn-lt"/>
            </a:endParaRPr>
          </a:p>
          <a:p>
            <a:pPr marL="914400" indent="55563" fontAlgn="auto">
              <a:spcBef>
                <a:spcPts val="0"/>
              </a:spcBef>
              <a:spcAft>
                <a:spcPts val="0"/>
              </a:spcAft>
              <a:defRPr/>
            </a:pPr>
            <a:r>
              <a:rPr lang="en-US" b="1" dirty="0">
                <a:solidFill>
                  <a:srgbClr val="2F2F2F"/>
                </a:solidFill>
                <a:latin typeface="+mn-lt"/>
              </a:rPr>
              <a:t>                </a:t>
            </a:r>
            <a:endParaRPr lang="en-US" dirty="0">
              <a:solidFill>
                <a:srgbClr val="2F2F2F"/>
              </a:solidFill>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a:t>
            </a:r>
            <a:r>
              <a:rPr kumimoji="0" lang="en-US" sz="1400" b="1" i="0" u="none" strike="noStrike" cap="none" normalizeH="0" baseline="0" dirty="0" smtClean="0">
                <a:ln>
                  <a:noFill/>
                </a:ln>
                <a:solidFill>
                  <a:srgbClr val="5D9A5E"/>
                </a:solidFill>
                <a:effectLst/>
                <a:latin typeface="Calibri" pitchFamily="34" charset="0"/>
                <a:cs typeface="Arial" pitchFamily="34" charset="0"/>
              </a:rPr>
              <a:t>SCHEDULE</a:t>
            </a:r>
            <a:r>
              <a:rPr kumimoji="0" lang="en-US" sz="1400" b="0" i="0" u="none" strike="noStrike" cap="none" normalizeH="0" baseline="0" dirty="0" smtClean="0">
                <a:ln>
                  <a:noFill/>
                </a:ln>
                <a:solidFill>
                  <a:srgbClr val="2F2F2F"/>
                </a:solidFill>
                <a:effectLst/>
                <a:latin typeface="Calibri" pitchFamily="34" charset="0"/>
                <a:cs typeface="Arial" pitchFamily="34" charset="0"/>
              </a:rPr>
              <a:t>.LODGING.PROGRAM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9" name="Picture 8" descr="Brigade Schedule Heading copy.jpg"/>
          <p:cNvPicPr>
            <a:picLocks noChangeAspect="1"/>
          </p:cNvPicPr>
          <p:nvPr/>
        </p:nvPicPr>
        <p:blipFill>
          <a:blip r:embed="rId3" cstate="screen"/>
          <a:stretch>
            <a:fillRect/>
          </a:stretch>
        </p:blipFill>
        <p:spPr>
          <a:xfrm>
            <a:off x="0" y="0"/>
            <a:ext cx="9144000" cy="854003"/>
          </a:xfrm>
          <a:prstGeom prst="rect">
            <a:avLst/>
          </a:prstGeom>
        </p:spPr>
      </p:pic>
      <p:sp>
        <p:nvSpPr>
          <p:cNvPr id="18" name="Rectangle 17"/>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8" name="Rectangle 6"/>
          <p:cNvSpPr>
            <a:spLocks noChangeArrowheads="1"/>
          </p:cNvSpPr>
          <p:nvPr/>
        </p:nvSpPr>
        <p:spPr bwMode="auto">
          <a:xfrm>
            <a:off x="4038600" y="1676400"/>
            <a:ext cx="5105400" cy="3693319"/>
          </a:xfrm>
          <a:prstGeom prst="rect">
            <a:avLst/>
          </a:prstGeom>
          <a:noFill/>
          <a:ln w="9525">
            <a:noFill/>
            <a:miter lim="800000"/>
            <a:headEnd/>
            <a:tailEnd/>
          </a:ln>
        </p:spPr>
        <p:txBody>
          <a:bodyPr wrap="square">
            <a:spAutoFit/>
          </a:bodyPr>
          <a:lstStyle/>
          <a:p>
            <a:r>
              <a:rPr lang="en-US" b="1" dirty="0">
                <a:solidFill>
                  <a:srgbClr val="2F2F2F"/>
                </a:solidFill>
                <a:latin typeface="Calibri" pitchFamily="34" charset="0"/>
              </a:rPr>
              <a:t>7:00am:   </a:t>
            </a:r>
            <a:r>
              <a:rPr lang="en-US" b="1" dirty="0" smtClean="0">
                <a:solidFill>
                  <a:srgbClr val="2F2F2F"/>
                </a:solidFill>
                <a:latin typeface="Calibri" pitchFamily="34" charset="0"/>
              </a:rPr>
              <a:t>  </a:t>
            </a:r>
            <a:r>
              <a:rPr lang="en-US" dirty="0" smtClean="0">
                <a:solidFill>
                  <a:srgbClr val="2F2F2F"/>
                </a:solidFill>
                <a:latin typeface="Calibri" pitchFamily="34" charset="0"/>
              </a:rPr>
              <a:t>Breakfast</a:t>
            </a:r>
            <a:endParaRPr lang="en-US" dirty="0">
              <a:solidFill>
                <a:srgbClr val="2F2F2F"/>
              </a:solidFill>
              <a:latin typeface="Calibri" pitchFamily="34" charset="0"/>
            </a:endParaRPr>
          </a:p>
          <a:p>
            <a:r>
              <a:rPr lang="en-US" b="1" dirty="0">
                <a:solidFill>
                  <a:srgbClr val="2F2F2F"/>
                </a:solidFill>
                <a:latin typeface="Calibri" pitchFamily="34" charset="0"/>
              </a:rPr>
              <a:t>8:00am:   </a:t>
            </a:r>
            <a:r>
              <a:rPr lang="en-US" b="1" dirty="0" smtClean="0">
                <a:solidFill>
                  <a:srgbClr val="2F2F2F"/>
                </a:solidFill>
                <a:latin typeface="Calibri" pitchFamily="34" charset="0"/>
              </a:rPr>
              <a:t>  </a:t>
            </a:r>
            <a:r>
              <a:rPr lang="en-US" dirty="0" smtClean="0">
                <a:solidFill>
                  <a:srgbClr val="2F2F2F"/>
                </a:solidFill>
                <a:latin typeface="Calibri" pitchFamily="34" charset="0"/>
              </a:rPr>
              <a:t>Transport to communities</a:t>
            </a:r>
          </a:p>
          <a:p>
            <a:r>
              <a:rPr lang="en-US" b="1" dirty="0" smtClean="0">
                <a:solidFill>
                  <a:srgbClr val="2F2F2F"/>
                </a:solidFill>
                <a:latin typeface="Calibri" pitchFamily="34" charset="0"/>
              </a:rPr>
              <a:t>9:30am:	    </a:t>
            </a:r>
            <a:r>
              <a:rPr lang="en-US" dirty="0" smtClean="0">
                <a:solidFill>
                  <a:srgbClr val="2F2F2F"/>
                </a:solidFill>
                <a:latin typeface="Calibri" pitchFamily="34" charset="0"/>
              </a:rPr>
              <a:t>Individual Borrower visits/interviews</a:t>
            </a:r>
            <a:endParaRPr lang="en-US" dirty="0">
              <a:solidFill>
                <a:srgbClr val="2F2F2F"/>
              </a:solidFill>
              <a:latin typeface="Calibri" pitchFamily="34" charset="0"/>
            </a:endParaRPr>
          </a:p>
          <a:p>
            <a:r>
              <a:rPr lang="en-US" b="1" dirty="0" smtClean="0">
                <a:solidFill>
                  <a:srgbClr val="2F2F2F"/>
                </a:solidFill>
                <a:latin typeface="Calibri" pitchFamily="34" charset="0"/>
              </a:rPr>
              <a:t>12:00pm</a:t>
            </a:r>
            <a:r>
              <a:rPr lang="en-US" b="1" dirty="0">
                <a:solidFill>
                  <a:srgbClr val="2F2F2F"/>
                </a:solidFill>
                <a:latin typeface="Calibri" pitchFamily="34" charset="0"/>
              </a:rPr>
              <a:t>:</a:t>
            </a:r>
            <a:r>
              <a:rPr lang="en-US" dirty="0">
                <a:solidFill>
                  <a:srgbClr val="2F2F2F"/>
                </a:solidFill>
                <a:latin typeface="Calibri" pitchFamily="34" charset="0"/>
              </a:rPr>
              <a:t>   </a:t>
            </a:r>
            <a:r>
              <a:rPr lang="en-US" dirty="0" smtClean="0">
                <a:solidFill>
                  <a:srgbClr val="2F2F2F"/>
                </a:solidFill>
                <a:latin typeface="Calibri" pitchFamily="34" charset="0"/>
              </a:rPr>
              <a:t>Sandwich Lunch</a:t>
            </a:r>
            <a:endParaRPr lang="en-US" dirty="0">
              <a:solidFill>
                <a:srgbClr val="2F2F2F"/>
              </a:solidFill>
              <a:latin typeface="Calibri" pitchFamily="34" charset="0"/>
            </a:endParaRPr>
          </a:p>
          <a:p>
            <a:r>
              <a:rPr lang="en-US" b="1" dirty="0">
                <a:solidFill>
                  <a:srgbClr val="2F2F2F"/>
                </a:solidFill>
                <a:latin typeface="Calibri" pitchFamily="34" charset="0"/>
              </a:rPr>
              <a:t>1:00pm:</a:t>
            </a:r>
            <a:r>
              <a:rPr lang="en-US" dirty="0">
                <a:solidFill>
                  <a:srgbClr val="2F2F2F"/>
                </a:solidFill>
                <a:latin typeface="Calibri" pitchFamily="34" charset="0"/>
              </a:rPr>
              <a:t>     </a:t>
            </a:r>
            <a:r>
              <a:rPr lang="en-US" dirty="0" smtClean="0">
                <a:solidFill>
                  <a:srgbClr val="2F2F2F"/>
                </a:solidFill>
                <a:latin typeface="Calibri" pitchFamily="34" charset="0"/>
              </a:rPr>
              <a:t>Community Action</a:t>
            </a:r>
          </a:p>
          <a:p>
            <a:pPr marL="1097280">
              <a:buFont typeface="Arial" charset="0"/>
              <a:buChar char="•"/>
            </a:pPr>
            <a:r>
              <a:rPr lang="en-US" dirty="0" smtClean="0">
                <a:solidFill>
                  <a:srgbClr val="2F2F2F"/>
                </a:solidFill>
                <a:latin typeface="Calibri" pitchFamily="34" charset="0"/>
              </a:rPr>
              <a:t>  Personal Finance Workshop</a:t>
            </a:r>
          </a:p>
          <a:p>
            <a:r>
              <a:rPr lang="en-US" b="1" dirty="0" smtClean="0">
                <a:solidFill>
                  <a:srgbClr val="2F2F2F"/>
                </a:solidFill>
                <a:latin typeface="Calibri" pitchFamily="34" charset="0"/>
              </a:rPr>
              <a:t>3:30pm</a:t>
            </a:r>
            <a:r>
              <a:rPr lang="en-US" b="1" dirty="0">
                <a:solidFill>
                  <a:srgbClr val="2F2F2F"/>
                </a:solidFill>
                <a:latin typeface="Calibri" pitchFamily="34" charset="0"/>
              </a:rPr>
              <a:t>:</a:t>
            </a:r>
            <a:r>
              <a:rPr lang="en-US" dirty="0">
                <a:solidFill>
                  <a:srgbClr val="2F2F2F"/>
                </a:solidFill>
                <a:latin typeface="Calibri" pitchFamily="34" charset="0"/>
              </a:rPr>
              <a:t>     </a:t>
            </a:r>
            <a:r>
              <a:rPr lang="en-US" dirty="0" smtClean="0">
                <a:solidFill>
                  <a:srgbClr val="2F2F2F"/>
                </a:solidFill>
                <a:latin typeface="Calibri" pitchFamily="34" charset="0"/>
              </a:rPr>
              <a:t>Transport to Nuevo </a:t>
            </a:r>
            <a:r>
              <a:rPr lang="en-US" dirty="0" err="1" smtClean="0">
                <a:solidFill>
                  <a:srgbClr val="2F2F2F"/>
                </a:solidFill>
                <a:latin typeface="Calibri" pitchFamily="34" charset="0"/>
              </a:rPr>
              <a:t>Paraiso</a:t>
            </a:r>
            <a:endParaRPr lang="en-US" dirty="0" smtClean="0">
              <a:solidFill>
                <a:srgbClr val="2F2F2F"/>
              </a:solidFill>
              <a:latin typeface="Calibri" pitchFamily="34" charset="0"/>
            </a:endParaRPr>
          </a:p>
          <a:p>
            <a:r>
              <a:rPr lang="en-US" b="1" dirty="0" smtClean="0">
                <a:solidFill>
                  <a:srgbClr val="2F2F2F"/>
                </a:solidFill>
                <a:latin typeface="Calibri" pitchFamily="34" charset="0"/>
              </a:rPr>
              <a:t>6:00pm:</a:t>
            </a:r>
            <a:r>
              <a:rPr lang="en-US" dirty="0" smtClean="0">
                <a:solidFill>
                  <a:srgbClr val="2F2F2F"/>
                </a:solidFill>
                <a:latin typeface="Calibri" pitchFamily="34" charset="0"/>
              </a:rPr>
              <a:t>     Dinner</a:t>
            </a:r>
          </a:p>
          <a:p>
            <a:r>
              <a:rPr lang="en-US" b="1" dirty="0" smtClean="0">
                <a:solidFill>
                  <a:srgbClr val="2F2F2F"/>
                </a:solidFill>
                <a:latin typeface="Calibri" pitchFamily="34" charset="0"/>
              </a:rPr>
              <a:t>7:00pm</a:t>
            </a:r>
            <a:r>
              <a:rPr lang="en-US" b="1" dirty="0">
                <a:solidFill>
                  <a:srgbClr val="2F2F2F"/>
                </a:solidFill>
                <a:latin typeface="Calibri" pitchFamily="34" charset="0"/>
              </a:rPr>
              <a:t>:</a:t>
            </a:r>
            <a:r>
              <a:rPr lang="en-US" dirty="0">
                <a:solidFill>
                  <a:srgbClr val="2F2F2F"/>
                </a:solidFill>
                <a:latin typeface="Calibri" pitchFamily="34" charset="0"/>
              </a:rPr>
              <a:t>     </a:t>
            </a:r>
            <a:r>
              <a:rPr lang="en-US" dirty="0" smtClean="0">
                <a:solidFill>
                  <a:srgbClr val="2F2F2F"/>
                </a:solidFill>
                <a:latin typeface="Calibri" pitchFamily="34" charset="0"/>
              </a:rPr>
              <a:t>Team Reflection</a:t>
            </a:r>
          </a:p>
          <a:p>
            <a:pPr marL="1097280"/>
            <a:endParaRPr lang="en-US" dirty="0">
              <a:solidFill>
                <a:srgbClr val="2F2F2F"/>
              </a:solidFill>
              <a:latin typeface="Calibri" pitchFamily="34" charset="0"/>
            </a:endParaRPr>
          </a:p>
          <a:p>
            <a:endParaRPr lang="en-US" dirty="0">
              <a:solidFill>
                <a:srgbClr val="2F2F2F"/>
              </a:solidFill>
              <a:latin typeface="Calibri" pitchFamily="34" charset="0"/>
            </a:endParaRPr>
          </a:p>
          <a:p>
            <a:endParaRPr lang="en-US" b="1" dirty="0">
              <a:solidFill>
                <a:srgbClr val="2F2F2F"/>
              </a:solidFill>
              <a:latin typeface="Calibri" pitchFamily="34" charset="0"/>
            </a:endParaRPr>
          </a:p>
          <a:p>
            <a:r>
              <a:rPr lang="en-US" b="1" dirty="0">
                <a:solidFill>
                  <a:srgbClr val="2F2F2F"/>
                </a:solidFill>
                <a:latin typeface="Calibri" pitchFamily="34" charset="0"/>
              </a:rPr>
              <a:t>                </a:t>
            </a:r>
            <a:endParaRPr lang="en-US" dirty="0">
              <a:solidFill>
                <a:srgbClr val="2F2F2F"/>
              </a:solidFill>
              <a:latin typeface="Calibri" pitchFamily="34" charset="0"/>
            </a:endParaRPr>
          </a:p>
        </p:txBody>
      </p:sp>
      <p:pic>
        <p:nvPicPr>
          <p:cNvPr id="12" name="Picture 11" descr="Slide 12 - Day 3,4,5.jpg"/>
          <p:cNvPicPr>
            <a:picLocks noChangeAspect="1"/>
          </p:cNvPicPr>
          <p:nvPr/>
        </p:nvPicPr>
        <p:blipFill>
          <a:blip r:embed="rId4" cstate="screen"/>
          <a:stretch>
            <a:fillRect/>
          </a:stretch>
        </p:blipFill>
        <p:spPr>
          <a:xfrm>
            <a:off x="533400" y="1447800"/>
            <a:ext cx="2885034" cy="4318913"/>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ide 13 - Day 6-3.jpg"/>
          <p:cNvPicPr>
            <a:picLocks noChangeAspect="1"/>
          </p:cNvPicPr>
          <p:nvPr/>
        </p:nvPicPr>
        <p:blipFill>
          <a:blip r:embed="rId3" cstate="screen"/>
          <a:stretch>
            <a:fillRect/>
          </a:stretch>
        </p:blipFill>
        <p:spPr>
          <a:xfrm>
            <a:off x="304800" y="1981200"/>
            <a:ext cx="3886200" cy="2788813"/>
          </a:xfrm>
          <a:prstGeom prst="rect">
            <a:avLst/>
          </a:prstGeom>
        </p:spPr>
      </p:pic>
      <p:sp>
        <p:nvSpPr>
          <p:cNvPr id="13"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a:t>
            </a:r>
            <a:r>
              <a:rPr kumimoji="0" lang="en-US" sz="1400" b="1" i="0" u="none" strike="noStrike" cap="none" normalizeH="0" baseline="0" dirty="0" smtClean="0">
                <a:ln>
                  <a:noFill/>
                </a:ln>
                <a:solidFill>
                  <a:srgbClr val="5D9A5E"/>
                </a:solidFill>
                <a:effectLst/>
                <a:latin typeface="Calibri" pitchFamily="34" charset="0"/>
                <a:cs typeface="Arial" pitchFamily="34" charset="0"/>
              </a:rPr>
              <a:t>SCHEDULE</a:t>
            </a:r>
            <a:r>
              <a:rPr kumimoji="0" lang="en-US" sz="1400" b="0" i="0" u="none" strike="noStrike" cap="none" normalizeH="0" baseline="0" dirty="0" smtClean="0">
                <a:ln>
                  <a:noFill/>
                </a:ln>
                <a:solidFill>
                  <a:srgbClr val="2F2F2F"/>
                </a:solidFill>
                <a:effectLst/>
                <a:latin typeface="Calibri" pitchFamily="34" charset="0"/>
                <a:cs typeface="Arial" pitchFamily="34" charset="0"/>
              </a:rPr>
              <a:t>.LODGING.PROGRAM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8" name="Picture 7" descr="Brigade Schedule Heading copy.jpg"/>
          <p:cNvPicPr>
            <a:picLocks noChangeAspect="1"/>
          </p:cNvPicPr>
          <p:nvPr/>
        </p:nvPicPr>
        <p:blipFill>
          <a:blip r:embed="rId4" cstate="screen"/>
          <a:stretch>
            <a:fillRect/>
          </a:stretch>
        </p:blipFill>
        <p:spPr>
          <a:xfrm>
            <a:off x="0" y="0"/>
            <a:ext cx="9144000" cy="854003"/>
          </a:xfrm>
          <a:prstGeom prst="rect">
            <a:avLst/>
          </a:prstGeom>
        </p:spPr>
      </p:pic>
      <p:sp>
        <p:nvSpPr>
          <p:cNvPr id="18" name="Rectangle 17"/>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9" name="Rectangle 6"/>
          <p:cNvSpPr>
            <a:spLocks noChangeArrowheads="1"/>
          </p:cNvSpPr>
          <p:nvPr/>
        </p:nvSpPr>
        <p:spPr bwMode="auto">
          <a:xfrm>
            <a:off x="4343400" y="1447800"/>
            <a:ext cx="4800600" cy="3970318"/>
          </a:xfrm>
          <a:prstGeom prst="rect">
            <a:avLst/>
          </a:prstGeom>
          <a:noFill/>
          <a:ln w="9525">
            <a:noFill/>
            <a:miter lim="800000"/>
            <a:headEnd/>
            <a:tailEnd/>
          </a:ln>
        </p:spPr>
        <p:txBody>
          <a:bodyPr wrap="square">
            <a:spAutoFit/>
          </a:bodyPr>
          <a:lstStyle/>
          <a:p>
            <a:r>
              <a:rPr lang="en-US" b="1" dirty="0" smtClean="0">
                <a:solidFill>
                  <a:srgbClr val="2F2F2F"/>
                </a:solidFill>
                <a:latin typeface="Calibri" pitchFamily="34" charset="0"/>
              </a:rPr>
              <a:t>7:00am:     </a:t>
            </a:r>
            <a:r>
              <a:rPr lang="en-US" dirty="0" smtClean="0">
                <a:solidFill>
                  <a:srgbClr val="2F2F2F"/>
                </a:solidFill>
                <a:latin typeface="Calibri" pitchFamily="34" charset="0"/>
              </a:rPr>
              <a:t>Breakfast</a:t>
            </a:r>
          </a:p>
          <a:p>
            <a:r>
              <a:rPr lang="en-US" b="1" dirty="0" smtClean="0">
                <a:solidFill>
                  <a:srgbClr val="2F2F2F"/>
                </a:solidFill>
                <a:latin typeface="Calibri" pitchFamily="34" charset="0"/>
              </a:rPr>
              <a:t>8:00am:     </a:t>
            </a:r>
            <a:r>
              <a:rPr lang="en-US" dirty="0" smtClean="0">
                <a:solidFill>
                  <a:srgbClr val="2F2F2F"/>
                </a:solidFill>
                <a:latin typeface="Calibri" pitchFamily="34" charset="0"/>
              </a:rPr>
              <a:t>Transport to communities</a:t>
            </a:r>
          </a:p>
          <a:p>
            <a:r>
              <a:rPr lang="en-US" b="1" dirty="0" smtClean="0">
                <a:solidFill>
                  <a:srgbClr val="2F2F2F"/>
                </a:solidFill>
                <a:latin typeface="Calibri" pitchFamily="34" charset="0"/>
              </a:rPr>
              <a:t>9:30am:	   </a:t>
            </a:r>
            <a:r>
              <a:rPr lang="en-US" dirty="0" smtClean="0">
                <a:solidFill>
                  <a:srgbClr val="2F2F2F"/>
                </a:solidFill>
                <a:latin typeface="Calibri" pitchFamily="34" charset="0"/>
              </a:rPr>
              <a:t>Individual Borrower visits/consulting</a:t>
            </a:r>
          </a:p>
          <a:p>
            <a:r>
              <a:rPr lang="en-US" b="1" dirty="0" smtClean="0">
                <a:solidFill>
                  <a:srgbClr val="2F2F2F"/>
                </a:solidFill>
                <a:latin typeface="Calibri" pitchFamily="34" charset="0"/>
              </a:rPr>
              <a:t>1:30pm:</a:t>
            </a:r>
            <a:r>
              <a:rPr lang="en-US" dirty="0" smtClean="0">
                <a:solidFill>
                  <a:srgbClr val="2F2F2F"/>
                </a:solidFill>
                <a:latin typeface="Calibri" pitchFamily="34" charset="0"/>
              </a:rPr>
              <a:t>     Transport to Valle de Angeles</a:t>
            </a:r>
          </a:p>
          <a:p>
            <a:pPr marL="1097280">
              <a:buFont typeface="Arial" charset="0"/>
              <a:buChar char="•"/>
            </a:pPr>
            <a:r>
              <a:rPr lang="en-US" dirty="0" smtClean="0">
                <a:solidFill>
                  <a:srgbClr val="2F2F2F"/>
                </a:solidFill>
                <a:latin typeface="Calibri" pitchFamily="34" charset="0"/>
              </a:rPr>
              <a:t>  Lunch, shopping, free-time</a:t>
            </a:r>
          </a:p>
          <a:p>
            <a:r>
              <a:rPr lang="en-US" b="1" dirty="0" smtClean="0">
                <a:solidFill>
                  <a:srgbClr val="2F2F2F"/>
                </a:solidFill>
                <a:latin typeface="Calibri" pitchFamily="34" charset="0"/>
              </a:rPr>
              <a:t>5:00pm:</a:t>
            </a:r>
            <a:r>
              <a:rPr lang="en-US" dirty="0" smtClean="0">
                <a:solidFill>
                  <a:srgbClr val="2F2F2F"/>
                </a:solidFill>
                <a:latin typeface="Calibri" pitchFamily="34" charset="0"/>
              </a:rPr>
              <a:t>     Transport to Nuevo </a:t>
            </a:r>
            <a:r>
              <a:rPr lang="en-US" dirty="0" err="1" smtClean="0">
                <a:solidFill>
                  <a:srgbClr val="2F2F2F"/>
                </a:solidFill>
                <a:latin typeface="Calibri" pitchFamily="34" charset="0"/>
              </a:rPr>
              <a:t>Paraiso</a:t>
            </a:r>
            <a:endParaRPr lang="en-US" dirty="0" smtClean="0">
              <a:solidFill>
                <a:srgbClr val="2F2F2F"/>
              </a:solidFill>
              <a:latin typeface="Calibri" pitchFamily="34" charset="0"/>
            </a:endParaRPr>
          </a:p>
          <a:p>
            <a:r>
              <a:rPr lang="en-US" b="1" dirty="0" smtClean="0">
                <a:solidFill>
                  <a:srgbClr val="2F2F2F"/>
                </a:solidFill>
                <a:latin typeface="Calibri" pitchFamily="34" charset="0"/>
              </a:rPr>
              <a:t>6:00pm:</a:t>
            </a:r>
            <a:r>
              <a:rPr lang="en-US" dirty="0" smtClean="0">
                <a:solidFill>
                  <a:srgbClr val="2F2F2F"/>
                </a:solidFill>
                <a:latin typeface="Calibri" pitchFamily="34" charset="0"/>
              </a:rPr>
              <a:t>     Dinner</a:t>
            </a:r>
          </a:p>
          <a:p>
            <a:r>
              <a:rPr lang="en-US" b="1" dirty="0" smtClean="0">
                <a:solidFill>
                  <a:srgbClr val="2F2F2F"/>
                </a:solidFill>
                <a:latin typeface="Calibri" pitchFamily="34" charset="0"/>
              </a:rPr>
              <a:t>7:00pm:</a:t>
            </a:r>
            <a:r>
              <a:rPr lang="en-US" dirty="0" smtClean="0">
                <a:solidFill>
                  <a:srgbClr val="2F2F2F"/>
                </a:solidFill>
                <a:latin typeface="Calibri" pitchFamily="34" charset="0"/>
              </a:rPr>
              <a:t>     Community Investment Fund 		allocations</a:t>
            </a:r>
          </a:p>
          <a:p>
            <a:r>
              <a:rPr lang="en-US" b="1" dirty="0" smtClean="0">
                <a:solidFill>
                  <a:srgbClr val="2F2F2F"/>
                </a:solidFill>
                <a:latin typeface="Calibri" pitchFamily="34" charset="0"/>
              </a:rPr>
              <a:t>8:00pm:     </a:t>
            </a:r>
            <a:r>
              <a:rPr lang="en-US" dirty="0" smtClean="0">
                <a:solidFill>
                  <a:srgbClr val="2F2F2F"/>
                </a:solidFill>
                <a:latin typeface="Calibri" pitchFamily="34" charset="0"/>
              </a:rPr>
              <a:t>Feedback Surveys</a:t>
            </a:r>
            <a:endParaRPr lang="en-US" dirty="0">
              <a:solidFill>
                <a:srgbClr val="2F2F2F"/>
              </a:solidFill>
              <a:latin typeface="Calibri" pitchFamily="34" charset="0"/>
            </a:endParaRPr>
          </a:p>
          <a:p>
            <a:r>
              <a:rPr lang="en-US" b="1" dirty="0" smtClean="0">
                <a:solidFill>
                  <a:srgbClr val="2F2F2F"/>
                </a:solidFill>
                <a:latin typeface="Calibri" pitchFamily="34" charset="0"/>
              </a:rPr>
              <a:t>9:00pm</a:t>
            </a:r>
            <a:r>
              <a:rPr lang="en-US" b="1" dirty="0">
                <a:solidFill>
                  <a:srgbClr val="2F2F2F"/>
                </a:solidFill>
                <a:latin typeface="Calibri" pitchFamily="34" charset="0"/>
              </a:rPr>
              <a:t>:</a:t>
            </a:r>
            <a:r>
              <a:rPr lang="en-US" dirty="0">
                <a:solidFill>
                  <a:srgbClr val="2F2F2F"/>
                </a:solidFill>
                <a:latin typeface="Calibri" pitchFamily="34" charset="0"/>
              </a:rPr>
              <a:t>     </a:t>
            </a:r>
            <a:r>
              <a:rPr lang="en-US" dirty="0" smtClean="0">
                <a:solidFill>
                  <a:srgbClr val="2F2F2F"/>
                </a:solidFill>
                <a:latin typeface="Calibri" pitchFamily="34" charset="0"/>
              </a:rPr>
              <a:t>Fiesta!</a:t>
            </a:r>
            <a:endParaRPr lang="en-US" dirty="0">
              <a:solidFill>
                <a:srgbClr val="2F2F2F"/>
              </a:solidFill>
              <a:latin typeface="Calibri" pitchFamily="34" charset="0"/>
            </a:endParaRPr>
          </a:p>
          <a:p>
            <a:endParaRPr lang="en-US" dirty="0">
              <a:latin typeface="Calibri" pitchFamily="34" charset="0"/>
            </a:endParaRPr>
          </a:p>
          <a:p>
            <a:endParaRPr lang="en-US" b="1" dirty="0">
              <a:latin typeface="Calibri" pitchFamily="34" charset="0"/>
            </a:endParaRPr>
          </a:p>
          <a:p>
            <a:r>
              <a:rPr lang="en-US" b="1" dirty="0">
                <a:latin typeface="Calibri" pitchFamily="34" charset="0"/>
              </a:rPr>
              <a:t>                </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ABOUT.LOCATION.VIDEO.BRIGADES.FOLLOW-UP.SCHEDULE.</a:t>
            </a:r>
            <a:r>
              <a:rPr kumimoji="0" lang="en-US" sz="1400" b="1" i="0" u="none" strike="noStrike" cap="none" normalizeH="0" baseline="0" dirty="0" smtClean="0">
                <a:ln>
                  <a:noFill/>
                </a:ln>
                <a:solidFill>
                  <a:srgbClr val="5D9A5E"/>
                </a:solidFill>
                <a:effectLst/>
                <a:latin typeface="Calibri" pitchFamily="34" charset="0"/>
                <a:cs typeface="Arial" pitchFamily="34" charset="0"/>
              </a:rPr>
              <a:t>LODGING</a:t>
            </a:r>
            <a:r>
              <a:rPr kumimoji="0" lang="en-US" sz="1400" b="0" i="0" u="none" strike="noStrike" cap="none" normalizeH="0" baseline="0" dirty="0" smtClean="0">
                <a:ln>
                  <a:noFill/>
                </a:ln>
                <a:solidFill>
                  <a:srgbClr val="2F2F2F"/>
                </a:solidFill>
                <a:effectLst/>
                <a:latin typeface="Calibri" pitchFamily="34" charset="0"/>
                <a:cs typeface="Arial" pitchFamily="34" charset="0"/>
              </a:rPr>
              <a:t>.PROGRAM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8" name="Picture 7" descr="Lodging Heading copy.jpg"/>
          <p:cNvPicPr>
            <a:picLocks noChangeAspect="1"/>
          </p:cNvPicPr>
          <p:nvPr/>
        </p:nvPicPr>
        <p:blipFill>
          <a:blip r:embed="rId3" cstate="screen"/>
          <a:stretch>
            <a:fillRect/>
          </a:stretch>
        </p:blipFill>
        <p:spPr>
          <a:xfrm>
            <a:off x="0" y="0"/>
            <a:ext cx="9144000" cy="854003"/>
          </a:xfrm>
          <a:prstGeom prst="rect">
            <a:avLst/>
          </a:prstGeom>
        </p:spPr>
      </p:pic>
      <p:sp>
        <p:nvSpPr>
          <p:cNvPr id="20" name="Rectangle 19"/>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11" name="Picture 10" descr="Honduras Accommodations.png"/>
          <p:cNvPicPr>
            <a:picLocks noChangeAspect="1"/>
          </p:cNvPicPr>
          <p:nvPr/>
        </p:nvPicPr>
        <p:blipFill>
          <a:blip r:embed="rId4" cstate="screen"/>
          <a:stretch>
            <a:fillRect/>
          </a:stretch>
        </p:blipFill>
        <p:spPr>
          <a:xfrm>
            <a:off x="4495800" y="1676400"/>
            <a:ext cx="3499881" cy="1905000"/>
          </a:xfrm>
          <a:prstGeom prst="rect">
            <a:avLst/>
          </a:prstGeom>
        </p:spPr>
      </p:pic>
      <p:pic>
        <p:nvPicPr>
          <p:cNvPr id="13" name="Picture 12" descr="Watch Video 2.png">
            <a:hlinkClick r:id="rId5"/>
          </p:cNvPr>
          <p:cNvPicPr>
            <a:picLocks noChangeAspect="1"/>
          </p:cNvPicPr>
          <p:nvPr/>
        </p:nvPicPr>
        <p:blipFill>
          <a:blip r:embed="rId6" cstate="screen"/>
          <a:stretch>
            <a:fillRect/>
          </a:stretch>
        </p:blipFill>
        <p:spPr>
          <a:xfrm>
            <a:off x="304800" y="1790700"/>
            <a:ext cx="4114800" cy="3086100"/>
          </a:xfrm>
          <a:prstGeom prst="rect">
            <a:avLst/>
          </a:prstGeom>
        </p:spPr>
      </p:pic>
      <p:sp>
        <p:nvSpPr>
          <p:cNvPr id="16" name="TextBox 15"/>
          <p:cNvSpPr txBox="1"/>
          <p:nvPr/>
        </p:nvSpPr>
        <p:spPr>
          <a:xfrm>
            <a:off x="4648200" y="3581400"/>
            <a:ext cx="3962400" cy="1477328"/>
          </a:xfrm>
          <a:prstGeom prst="rect">
            <a:avLst/>
          </a:prstGeom>
          <a:noFill/>
        </p:spPr>
        <p:txBody>
          <a:bodyPr wrap="square" rtlCol="0">
            <a:spAutoFit/>
          </a:bodyPr>
          <a:lstStyle/>
          <a:p>
            <a:pPr>
              <a:buFont typeface="Arial" pitchFamily="34" charset="0"/>
              <a:buChar char="•"/>
            </a:pPr>
            <a:r>
              <a:rPr lang="en-US" dirty="0" smtClean="0">
                <a:solidFill>
                  <a:srgbClr val="2F2F2F"/>
                </a:solidFill>
              </a:rPr>
              <a:t> Electricity, showers, and linens</a:t>
            </a:r>
          </a:p>
          <a:p>
            <a:pPr>
              <a:buFont typeface="Arial" pitchFamily="34" charset="0"/>
              <a:buChar char="•"/>
            </a:pPr>
            <a:r>
              <a:rPr lang="en-US" dirty="0" smtClean="0">
                <a:solidFill>
                  <a:srgbClr val="2F2F2F"/>
                </a:solidFill>
              </a:rPr>
              <a:t> Laundry and room cleaning</a:t>
            </a:r>
          </a:p>
          <a:p>
            <a:pPr>
              <a:buFont typeface="Arial" pitchFamily="34" charset="0"/>
              <a:buChar char="•"/>
            </a:pPr>
            <a:r>
              <a:rPr lang="en-US" dirty="0" smtClean="0">
                <a:solidFill>
                  <a:srgbClr val="2F2F2F"/>
                </a:solidFill>
              </a:rPr>
              <a:t> Private chefs prepare nutritious food</a:t>
            </a:r>
          </a:p>
          <a:p>
            <a:pPr>
              <a:buFont typeface="Arial" pitchFamily="34" charset="0"/>
              <a:buChar char="•"/>
            </a:pPr>
            <a:r>
              <a:rPr lang="en-US" dirty="0" smtClean="0">
                <a:solidFill>
                  <a:srgbClr val="2F2F2F"/>
                </a:solidFill>
              </a:rPr>
              <a:t> Security on duty</a:t>
            </a:r>
          </a:p>
          <a:p>
            <a:pPr>
              <a:buFont typeface="Arial" pitchFamily="34" charset="0"/>
              <a:buChar char="•"/>
            </a:pPr>
            <a:r>
              <a:rPr lang="en-US" dirty="0" smtClean="0">
                <a:solidFill>
                  <a:srgbClr val="2F2F2F"/>
                </a:solidFill>
              </a:rPr>
              <a:t> Internet cafe</a:t>
            </a:r>
            <a:endParaRPr lang="en-US" dirty="0">
              <a:solidFill>
                <a:srgbClr val="2F2F2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ogram Fee Heading copy.jpg"/>
          <p:cNvPicPr>
            <a:picLocks noChangeAspect="1"/>
          </p:cNvPicPr>
          <p:nvPr/>
        </p:nvPicPr>
        <p:blipFill>
          <a:blip r:embed="rId3" cstate="screen"/>
          <a:stretch>
            <a:fillRect/>
          </a:stretch>
        </p:blipFill>
        <p:spPr>
          <a:xfrm>
            <a:off x="0" y="0"/>
            <a:ext cx="9144000" cy="854003"/>
          </a:xfrm>
          <a:prstGeom prst="rect">
            <a:avLst/>
          </a:prstGeom>
        </p:spPr>
      </p:pic>
      <p:sp>
        <p:nvSpPr>
          <p:cNvPr id="14"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ABOUT.LOCATION.VIDEO.BRIGADES.FOLLOW-UP.SCHEDULE.LODGING.</a:t>
            </a:r>
            <a:r>
              <a:rPr kumimoji="0" lang="en-US" sz="1400" b="1" i="0" u="none" strike="noStrike" cap="none" normalizeH="0" baseline="0" dirty="0" smtClean="0">
                <a:ln>
                  <a:noFill/>
                </a:ln>
                <a:solidFill>
                  <a:srgbClr val="5D9A5E"/>
                </a:solidFill>
                <a:effectLst/>
                <a:latin typeface="Calibri" pitchFamily="34" charset="0"/>
                <a:cs typeface="Arial" pitchFamily="34" charset="0"/>
              </a:rPr>
              <a:t>PROGRAM</a:t>
            </a:r>
            <a:r>
              <a:rPr kumimoji="0" lang="en-US" sz="1400" b="1" i="0" u="none" strike="noStrike" cap="none" normalizeH="0" dirty="0" smtClean="0">
                <a:ln>
                  <a:noFill/>
                </a:ln>
                <a:solidFill>
                  <a:srgbClr val="5D9A5E"/>
                </a:solidFill>
                <a:effectLst/>
                <a:latin typeface="Calibri" pitchFamily="34" charset="0"/>
                <a:cs typeface="Arial" pitchFamily="34" charset="0"/>
              </a:rPr>
              <a:t> FEE</a:t>
            </a:r>
            <a:r>
              <a:rPr kumimoji="0" lang="en-US" sz="1400" i="0" u="none" strike="noStrike" cap="none" normalizeH="0" dirty="0" smtClean="0">
                <a:ln>
                  <a:noFill/>
                </a:ln>
                <a:solidFill>
                  <a:srgbClr val="2F2F2F"/>
                </a:solidFill>
                <a:effectLst/>
                <a:latin typeface="Calibri" pitchFamily="34" charset="0"/>
                <a:cs typeface="Arial" pitchFamily="34" charset="0"/>
              </a:rPr>
              <a:t>.JOIN</a:t>
            </a:r>
            <a:endParaRPr kumimoji="0" lang="en-US" sz="1800" i="0" u="none" strike="noStrike" cap="none" normalizeH="0" baseline="0" dirty="0" smtClean="0">
              <a:ln>
                <a:noFill/>
              </a:ln>
              <a:solidFill>
                <a:srgbClr val="2F2F2F"/>
              </a:solidFill>
              <a:effectLst/>
              <a:latin typeface="Arial" pitchFamily="34" charset="0"/>
              <a:cs typeface="Arial" pitchFamily="34" charset="0"/>
            </a:endParaRPr>
          </a:p>
        </p:txBody>
      </p:sp>
      <p:sp>
        <p:nvSpPr>
          <p:cNvPr id="19" name="Rectangle 18"/>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8" name="TextBox 7"/>
          <p:cNvSpPr txBox="1"/>
          <p:nvPr/>
        </p:nvSpPr>
        <p:spPr>
          <a:xfrm>
            <a:off x="594346" y="1905000"/>
            <a:ext cx="5048049" cy="3416320"/>
          </a:xfrm>
          <a:prstGeom prst="rect">
            <a:avLst/>
          </a:prstGeom>
          <a:noFill/>
        </p:spPr>
        <p:txBody>
          <a:bodyPr wrap="none" rtlCol="0">
            <a:spAutoFit/>
          </a:bodyPr>
          <a:lstStyle/>
          <a:p>
            <a:endParaRPr lang="en-US" dirty="0" smtClean="0"/>
          </a:p>
          <a:p>
            <a:pPr lvl="0"/>
            <a:r>
              <a:rPr lang="en-US" sz="3600" b="1" dirty="0" smtClean="0">
                <a:solidFill>
                  <a:srgbClr val="2F2F2F"/>
                </a:solidFill>
              </a:rPr>
              <a:t>Included in program fee: </a:t>
            </a:r>
          </a:p>
          <a:p>
            <a:pPr lvl="0">
              <a:buFont typeface="Wingdings" pitchFamily="2" charset="2"/>
              <a:buChar char="ü"/>
            </a:pPr>
            <a:r>
              <a:rPr lang="en-US" sz="2400" dirty="0" smtClean="0">
                <a:solidFill>
                  <a:srgbClr val="2F2F2F"/>
                </a:solidFill>
              </a:rPr>
              <a:t> 7 days and 6 nights program</a:t>
            </a:r>
          </a:p>
          <a:p>
            <a:pPr lvl="0">
              <a:buFont typeface="Wingdings" pitchFamily="2" charset="2"/>
              <a:buChar char="ü"/>
            </a:pPr>
            <a:r>
              <a:rPr lang="en-US" sz="2400" dirty="0" smtClean="0">
                <a:solidFill>
                  <a:srgbClr val="2F2F2F"/>
                </a:solidFill>
              </a:rPr>
              <a:t> Accommodations and meals</a:t>
            </a:r>
          </a:p>
          <a:p>
            <a:pPr lvl="0">
              <a:buFont typeface="Wingdings" pitchFamily="2" charset="2"/>
              <a:buChar char="ü"/>
            </a:pPr>
            <a:r>
              <a:rPr lang="en-US" sz="2400" dirty="0" smtClean="0">
                <a:solidFill>
                  <a:srgbClr val="2F2F2F"/>
                </a:solidFill>
              </a:rPr>
              <a:t> In-country transportation</a:t>
            </a:r>
          </a:p>
          <a:p>
            <a:pPr lvl="0">
              <a:buFont typeface="Wingdings" pitchFamily="2" charset="2"/>
              <a:buChar char="ü"/>
            </a:pPr>
            <a:r>
              <a:rPr lang="en-US" sz="2400" dirty="0" smtClean="0">
                <a:solidFill>
                  <a:srgbClr val="2F2F2F"/>
                </a:solidFill>
              </a:rPr>
              <a:t> Spanish translators and coordinators</a:t>
            </a:r>
          </a:p>
          <a:p>
            <a:pPr lvl="0">
              <a:buFont typeface="Wingdings" pitchFamily="2" charset="2"/>
              <a:buChar char="ü"/>
            </a:pPr>
            <a:r>
              <a:rPr lang="en-US" sz="2400" dirty="0" smtClean="0">
                <a:solidFill>
                  <a:srgbClr val="2F2F2F"/>
                </a:solidFill>
              </a:rPr>
              <a:t> Program sustainability</a:t>
            </a:r>
          </a:p>
          <a:p>
            <a:pPr lvl="0">
              <a:buFont typeface="Wingdings" pitchFamily="2" charset="2"/>
              <a:buChar char="ü"/>
            </a:pPr>
            <a:r>
              <a:rPr lang="en-US" sz="2400" dirty="0" smtClean="0">
                <a:solidFill>
                  <a:srgbClr val="2F2F2F"/>
                </a:solidFill>
              </a:rPr>
              <a:t> Capital Investment Fund ($100)</a:t>
            </a:r>
          </a:p>
          <a:p>
            <a:endParaRPr lang="en-US" dirty="0"/>
          </a:p>
        </p:txBody>
      </p:sp>
      <p:sp>
        <p:nvSpPr>
          <p:cNvPr id="7" name="TextBox 6"/>
          <p:cNvSpPr txBox="1"/>
          <p:nvPr/>
        </p:nvSpPr>
        <p:spPr>
          <a:xfrm>
            <a:off x="3466006" y="1219200"/>
            <a:ext cx="3468194" cy="769441"/>
          </a:xfrm>
          <a:prstGeom prst="rect">
            <a:avLst/>
          </a:prstGeom>
          <a:noFill/>
        </p:spPr>
        <p:txBody>
          <a:bodyPr wrap="none" rtlCol="0">
            <a:spAutoFit/>
          </a:bodyPr>
          <a:lstStyle/>
          <a:p>
            <a:r>
              <a:rPr lang="en-US" sz="4400" b="1" dirty="0" smtClean="0">
                <a:solidFill>
                  <a:srgbClr val="2F2F2F"/>
                </a:solidFill>
              </a:rPr>
              <a:t>$750 + Airfare</a:t>
            </a:r>
            <a:endParaRPr lang="en-US" sz="4400" b="1" dirty="0">
              <a:solidFill>
                <a:srgbClr val="2F2F2F"/>
              </a:solidFill>
            </a:endParaRPr>
          </a:p>
        </p:txBody>
      </p:sp>
      <p:pic>
        <p:nvPicPr>
          <p:cNvPr id="11" name="Picture 10" descr="Honduras Accommodations.png"/>
          <p:cNvPicPr>
            <a:picLocks noChangeAspect="1"/>
          </p:cNvPicPr>
          <p:nvPr/>
        </p:nvPicPr>
        <p:blipFill>
          <a:blip r:embed="rId4" cstate="screen">
            <a:duotone>
              <a:schemeClr val="accent3">
                <a:shade val="45000"/>
                <a:satMod val="135000"/>
              </a:schemeClr>
              <a:prstClr val="white"/>
            </a:duotone>
          </a:blip>
          <a:srcRect/>
          <a:stretch>
            <a:fillRect/>
          </a:stretch>
        </p:blipFill>
        <p:spPr>
          <a:xfrm>
            <a:off x="404948" y="1269274"/>
            <a:ext cx="3048000" cy="6400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2 - About Us Picture copy.jpg"/>
          <p:cNvPicPr>
            <a:picLocks noChangeAspect="1"/>
          </p:cNvPicPr>
          <p:nvPr/>
        </p:nvPicPr>
        <p:blipFill>
          <a:blip r:embed="rId3" cstate="screen"/>
          <a:stretch>
            <a:fillRect/>
          </a:stretch>
        </p:blipFill>
        <p:spPr>
          <a:xfrm>
            <a:off x="457200" y="2489220"/>
            <a:ext cx="3581400" cy="2442942"/>
          </a:xfrm>
          <a:prstGeom prst="rect">
            <a:avLst/>
          </a:prstGeom>
        </p:spPr>
      </p:pic>
      <p:sp>
        <p:nvSpPr>
          <p:cNvPr id="4" name="Text Box 2"/>
          <p:cNvSpPr txBox="1">
            <a:spLocks noChangeArrowheads="1"/>
          </p:cNvSpPr>
          <p:nvPr/>
        </p:nvSpPr>
        <p:spPr bwMode="auto">
          <a:xfrm>
            <a:off x="4365625" y="2184420"/>
            <a:ext cx="4473575" cy="3149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Global Brigades is the world’s largest student-led global health and sustainable development organization.  As a secular, international nonprofit organization, we mobilize student volunteers and professionals to empower communities in developing countries with programs that improve quality of life while respecting local culture and improving the environment.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rgbClr val="2F2F2F"/>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solidFill>
                  <a:srgbClr val="2F2F2F"/>
                </a:solidFill>
                <a:latin typeface="Calibri" pitchFamily="34" charset="0"/>
                <a:cs typeface="Arial" pitchFamily="34" charset="0"/>
              </a:rPr>
              <a:t>Between 2008 and 2009</a:t>
            </a:r>
            <a:r>
              <a:rPr kumimoji="0" lang="en-US" sz="1400" b="0" i="0" u="none" strike="noStrike" cap="none" normalizeH="0" baseline="0" dirty="0" smtClean="0">
                <a:ln>
                  <a:noFill/>
                </a:ln>
                <a:solidFill>
                  <a:srgbClr val="2F2F2F"/>
                </a:solidFill>
                <a:effectLst/>
                <a:latin typeface="Calibri" pitchFamily="34" charset="0"/>
                <a:cs typeface="Arial" pitchFamily="34" charset="0"/>
              </a:rPr>
              <a:t>, more than 4,000 volunteers from 80 GB university chapters in the U.S., Canada, and U.K. </a:t>
            </a:r>
            <a:r>
              <a:rPr lang="en-US" sz="1400" dirty="0" smtClean="0">
                <a:solidFill>
                  <a:srgbClr val="2F2F2F"/>
                </a:solidFill>
                <a:latin typeface="Calibri" pitchFamily="34" charset="0"/>
                <a:cs typeface="Arial" pitchFamily="34" charset="0"/>
              </a:rPr>
              <a:t>traveled</a:t>
            </a:r>
            <a:r>
              <a:rPr kumimoji="0" lang="en-US" sz="1400" b="0" i="0" u="none" strike="noStrike" cap="none" normalizeH="0" baseline="0" dirty="0" smtClean="0">
                <a:ln>
                  <a:noFill/>
                </a:ln>
                <a:solidFill>
                  <a:srgbClr val="2F2F2F"/>
                </a:solidFill>
                <a:effectLst/>
                <a:latin typeface="Calibri" pitchFamily="34" charset="0"/>
                <a:cs typeface="Arial" pitchFamily="34" charset="0"/>
              </a:rPr>
              <a:t> to provide health and economic development solutions to more than 50,000 beneficiaries through our teams in Panama and Honduras.  </a:t>
            </a:r>
            <a:endParaRPr kumimoji="0" lang="en-US" sz="1400" b="0" i="0" u="none" strike="noStrike" cap="none" normalizeH="0" baseline="0" dirty="0" smtClean="0">
              <a:ln>
                <a:noFill/>
              </a:ln>
              <a:solidFill>
                <a:srgbClr val="2F2F2F"/>
              </a:solidFill>
              <a:effectLst/>
              <a:latin typeface="Arial" pitchFamily="34" charset="0"/>
              <a:cs typeface="Arial" pitchFamily="34" charset="0"/>
            </a:endParaRPr>
          </a:p>
        </p:txBody>
      </p:sp>
      <p:sp>
        <p:nvSpPr>
          <p:cNvPr id="6"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5D9A5E"/>
                </a:solidFill>
                <a:effectLst/>
                <a:latin typeface="Calibri" pitchFamily="34" charset="0"/>
                <a:cs typeface="Arial" pitchFamily="34" charset="0"/>
              </a:rPr>
              <a:t>ABOUT</a:t>
            </a:r>
            <a:r>
              <a:rPr kumimoji="0" lang="en-US" sz="1400" b="0" i="0" u="none" strike="noStrike" cap="none" normalizeH="0" baseline="0" dirty="0" smtClean="0">
                <a:ln>
                  <a:noFill/>
                </a:ln>
                <a:solidFill>
                  <a:srgbClr val="2F2F2F"/>
                </a:solidFill>
                <a:effectLst/>
                <a:latin typeface="Calibri" pitchFamily="34" charset="0"/>
                <a:cs typeface="Arial" pitchFamily="34" charset="0"/>
              </a:rPr>
              <a:t>.LOCATION.VIDEO.BRIGADES.FOLLOW-UP.SCHEDULE.LODGING.PROGRAM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12" name="Picture 11" descr="About Us 5.png"/>
          <p:cNvPicPr>
            <a:picLocks noChangeAspect="1"/>
          </p:cNvPicPr>
          <p:nvPr/>
        </p:nvPicPr>
        <p:blipFill>
          <a:blip r:embed="rId4" cstate="screen"/>
          <a:stretch>
            <a:fillRect/>
          </a:stretch>
        </p:blipFill>
        <p:spPr>
          <a:xfrm>
            <a:off x="0" y="0"/>
            <a:ext cx="9144000" cy="854003"/>
          </a:xfrm>
          <a:prstGeom prst="rect">
            <a:avLst/>
          </a:prstGeom>
        </p:spPr>
      </p:pic>
      <p:sp>
        <p:nvSpPr>
          <p:cNvPr id="10" name="Rectangle 9"/>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11" name="Picture 10" descr="Business for Light Bkgds.jpg"/>
          <p:cNvPicPr>
            <a:picLocks noChangeAspect="1"/>
          </p:cNvPicPr>
          <p:nvPr/>
        </p:nvPicPr>
        <p:blipFill>
          <a:blip r:embed="rId5" cstate="screen"/>
          <a:stretch>
            <a:fillRect/>
          </a:stretch>
        </p:blipFill>
        <p:spPr>
          <a:xfrm>
            <a:off x="7325762" y="5927796"/>
            <a:ext cx="1589638" cy="854003"/>
          </a:xfrm>
          <a:prstGeom prst="rect">
            <a:avLst/>
          </a:prstGeom>
        </p:spPr>
      </p:pic>
      <p:sp>
        <p:nvSpPr>
          <p:cNvPr id="8" name="Rectangle 7"/>
          <p:cNvSpPr/>
          <p:nvPr/>
        </p:nvSpPr>
        <p:spPr>
          <a:xfrm>
            <a:off x="381000" y="1230868"/>
            <a:ext cx="8686800" cy="353943"/>
          </a:xfrm>
          <a:prstGeom prst="rect">
            <a:avLst/>
          </a:prstGeom>
        </p:spPr>
        <p:txBody>
          <a:bodyPr wrap="square">
            <a:spAutoFit/>
          </a:bodyPr>
          <a:lstStyle/>
          <a:p>
            <a:pPr>
              <a:defRPr/>
            </a:pPr>
            <a:r>
              <a:rPr lang="en-US" sz="1700" b="1" dirty="0" smtClean="0">
                <a:solidFill>
                  <a:srgbClr val="2F2F2F"/>
                </a:solidFill>
              </a:rPr>
              <a:t>Brigades</a:t>
            </a:r>
            <a:r>
              <a:rPr lang="en-US" sz="1700" dirty="0" smtClean="0">
                <a:solidFill>
                  <a:srgbClr val="2F2F2F"/>
                </a:solidFill>
              </a:rPr>
              <a:t> </a:t>
            </a:r>
            <a:r>
              <a:rPr lang="en-US" sz="1700" i="1" dirty="0" err="1" smtClean="0">
                <a:solidFill>
                  <a:srgbClr val="2F2F2F"/>
                </a:solidFill>
              </a:rPr>
              <a:t>Def’n</a:t>
            </a:r>
            <a:r>
              <a:rPr lang="en-US" sz="1700" i="1" dirty="0" smtClean="0">
                <a:solidFill>
                  <a:srgbClr val="2F2F2F"/>
                </a:solidFill>
              </a:rPr>
              <a:t>. </a:t>
            </a:r>
            <a:r>
              <a:rPr lang="en-US" sz="1700" dirty="0" smtClean="0">
                <a:solidFill>
                  <a:srgbClr val="2F2F2F"/>
                </a:solidFill>
              </a:rPr>
              <a:t>A group of passionate volunteers who move toward positive social change.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ABOUT.LOCATION.VIDEO.BRIGADES.FOLLOW-UP.SCHEDULE.LODGING.PROGRAM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a:t>
            </a:r>
            <a:r>
              <a:rPr kumimoji="0" lang="en-US" sz="1400" b="1" i="0" u="none" strike="noStrike" cap="none" normalizeH="0" dirty="0" smtClean="0">
                <a:ln>
                  <a:noFill/>
                </a:ln>
                <a:solidFill>
                  <a:srgbClr val="5D9A5E"/>
                </a:solidFill>
                <a:effectLst/>
                <a:latin typeface="Calibri" pitchFamily="34" charset="0"/>
                <a:cs typeface="Arial" pitchFamily="34" charset="0"/>
              </a:rPr>
              <a:t>JOIN</a:t>
            </a:r>
            <a:endParaRPr kumimoji="0" lang="en-US" sz="1800" b="1" i="0" u="none" strike="noStrike" cap="none" normalizeH="0" baseline="0" dirty="0" smtClean="0">
              <a:ln>
                <a:noFill/>
              </a:ln>
              <a:solidFill>
                <a:srgbClr val="5D9A5E"/>
              </a:solidFill>
              <a:effectLst/>
              <a:latin typeface="Arial" pitchFamily="34" charset="0"/>
              <a:cs typeface="Arial" pitchFamily="34" charset="0"/>
            </a:endParaRPr>
          </a:p>
        </p:txBody>
      </p:sp>
      <p:pic>
        <p:nvPicPr>
          <p:cNvPr id="14" name="Picture 13" descr="Join Heading copy.jpg"/>
          <p:cNvPicPr>
            <a:picLocks noChangeAspect="1"/>
          </p:cNvPicPr>
          <p:nvPr/>
        </p:nvPicPr>
        <p:blipFill>
          <a:blip r:embed="rId3" cstate="screen"/>
          <a:stretch>
            <a:fillRect/>
          </a:stretch>
        </p:blipFill>
        <p:spPr>
          <a:xfrm>
            <a:off x="0" y="0"/>
            <a:ext cx="9144000" cy="854003"/>
          </a:xfrm>
          <a:prstGeom prst="rect">
            <a:avLst/>
          </a:prstGeom>
        </p:spPr>
      </p:pic>
      <p:sp>
        <p:nvSpPr>
          <p:cNvPr id="23" name="Rectangle 22"/>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7" name="TextBox 6"/>
          <p:cNvSpPr txBox="1"/>
          <p:nvPr/>
        </p:nvSpPr>
        <p:spPr>
          <a:xfrm>
            <a:off x="97754" y="926068"/>
            <a:ext cx="7158498" cy="931024"/>
          </a:xfrm>
          <a:prstGeom prst="rect">
            <a:avLst/>
          </a:prstGeom>
          <a:noFill/>
        </p:spPr>
        <p:txBody>
          <a:bodyPr wrap="none" rtlCol="0">
            <a:spAutoFit/>
          </a:bodyPr>
          <a:lstStyle/>
          <a:p>
            <a:r>
              <a:rPr lang="en-US" sz="2400" b="1" dirty="0" smtClean="0">
                <a:solidFill>
                  <a:srgbClr val="2F2F2F"/>
                </a:solidFill>
                <a:latin typeface="Trebuchet MS" pitchFamily="34" charset="0"/>
              </a:rPr>
              <a:t>Join the next Microfinance Brigade!</a:t>
            </a:r>
          </a:p>
          <a:p>
            <a:pPr>
              <a:lnSpc>
                <a:spcPts val="1500"/>
              </a:lnSpc>
            </a:pPr>
            <a:endParaRPr lang="en-US" b="1" dirty="0" smtClean="0">
              <a:solidFill>
                <a:srgbClr val="2F2F2F"/>
              </a:solidFill>
              <a:latin typeface="Trebuchet MS" pitchFamily="34" charset="0"/>
            </a:endParaRPr>
          </a:p>
          <a:p>
            <a:r>
              <a:rPr lang="en-US" dirty="0" smtClean="0">
                <a:solidFill>
                  <a:srgbClr val="2F2F2F"/>
                </a:solidFill>
                <a:latin typeface="Trebuchet MS" pitchFamily="34" charset="0"/>
              </a:rPr>
              <a:t>Global Microfinance Brigades at Indiana University Executive Team:</a:t>
            </a:r>
            <a:endParaRPr lang="en-US" dirty="0">
              <a:solidFill>
                <a:srgbClr val="2F2F2F"/>
              </a:solidFill>
              <a:latin typeface="Trebuchet MS" pitchFamily="34" charset="0"/>
            </a:endParaRPr>
          </a:p>
        </p:txBody>
      </p:sp>
      <p:pic>
        <p:nvPicPr>
          <p:cNvPr id="8" name="Picture 2"/>
          <p:cNvPicPr>
            <a:picLocks noChangeAspect="1" noChangeArrowheads="1"/>
          </p:cNvPicPr>
          <p:nvPr/>
        </p:nvPicPr>
        <p:blipFill>
          <a:blip r:embed="rId4" cstate="email"/>
          <a:srcRect/>
          <a:stretch>
            <a:fillRect/>
          </a:stretch>
        </p:blipFill>
        <p:spPr bwMode="auto">
          <a:xfrm>
            <a:off x="1219200" y="2209800"/>
            <a:ext cx="1312069" cy="144780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2"/>
          <p:cNvPicPr>
            <a:picLocks noChangeAspect="1" noChangeArrowheads="1"/>
          </p:cNvPicPr>
          <p:nvPr/>
        </p:nvPicPr>
        <p:blipFill>
          <a:blip r:embed="rId4" cstate="email"/>
          <a:srcRect/>
          <a:stretch>
            <a:fillRect/>
          </a:stretch>
        </p:blipFill>
        <p:spPr bwMode="auto">
          <a:xfrm>
            <a:off x="1219200" y="4267200"/>
            <a:ext cx="1312069" cy="14478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1466327" y="2514600"/>
            <a:ext cx="743473" cy="646331"/>
          </a:xfrm>
          <a:prstGeom prst="rect">
            <a:avLst/>
          </a:prstGeom>
          <a:noFill/>
        </p:spPr>
        <p:txBody>
          <a:bodyPr wrap="none" rtlCol="0">
            <a:spAutoFit/>
          </a:bodyPr>
          <a:lstStyle/>
          <a:p>
            <a:pPr algn="ctr"/>
            <a:r>
              <a:rPr lang="en-US" dirty="0" smtClean="0">
                <a:solidFill>
                  <a:schemeClr val="bg1"/>
                </a:solidFill>
              </a:rPr>
              <a:t>Photo</a:t>
            </a:r>
          </a:p>
          <a:p>
            <a:pPr algn="ctr"/>
            <a:r>
              <a:rPr lang="en-US" dirty="0" smtClean="0">
                <a:solidFill>
                  <a:schemeClr val="bg1"/>
                </a:solidFill>
              </a:rPr>
              <a:t>Here</a:t>
            </a:r>
            <a:endParaRPr lang="en-US" dirty="0">
              <a:solidFill>
                <a:schemeClr val="bg1"/>
              </a:solidFill>
            </a:endParaRPr>
          </a:p>
        </p:txBody>
      </p:sp>
      <p:sp>
        <p:nvSpPr>
          <p:cNvPr id="11" name="TextBox 10"/>
          <p:cNvSpPr txBox="1"/>
          <p:nvPr/>
        </p:nvSpPr>
        <p:spPr>
          <a:xfrm>
            <a:off x="1466327" y="4572000"/>
            <a:ext cx="743473" cy="646331"/>
          </a:xfrm>
          <a:prstGeom prst="rect">
            <a:avLst/>
          </a:prstGeom>
          <a:noFill/>
        </p:spPr>
        <p:txBody>
          <a:bodyPr wrap="none" rtlCol="0">
            <a:spAutoFit/>
          </a:bodyPr>
          <a:lstStyle/>
          <a:p>
            <a:pPr algn="ctr"/>
            <a:r>
              <a:rPr lang="en-US" dirty="0" smtClean="0">
                <a:solidFill>
                  <a:schemeClr val="bg1"/>
                </a:solidFill>
              </a:rPr>
              <a:t>Photo</a:t>
            </a:r>
          </a:p>
          <a:p>
            <a:pPr algn="ctr"/>
            <a:r>
              <a:rPr lang="en-US" dirty="0" smtClean="0">
                <a:solidFill>
                  <a:schemeClr val="bg1"/>
                </a:solidFill>
              </a:rPr>
              <a:t>Here</a:t>
            </a:r>
            <a:endParaRPr lang="en-US" dirty="0">
              <a:solidFill>
                <a:schemeClr val="bg1"/>
              </a:solidFill>
            </a:endParaRPr>
          </a:p>
        </p:txBody>
      </p:sp>
      <p:sp>
        <p:nvSpPr>
          <p:cNvPr id="12" name="TextBox 11"/>
          <p:cNvSpPr txBox="1"/>
          <p:nvPr/>
        </p:nvSpPr>
        <p:spPr>
          <a:xfrm>
            <a:off x="2819400" y="2209800"/>
            <a:ext cx="1672253" cy="1415772"/>
          </a:xfrm>
          <a:prstGeom prst="rect">
            <a:avLst/>
          </a:prstGeom>
          <a:noFill/>
        </p:spPr>
        <p:txBody>
          <a:bodyPr wrap="none" rtlCol="0">
            <a:spAutoFit/>
          </a:bodyPr>
          <a:lstStyle/>
          <a:p>
            <a:r>
              <a:rPr lang="en-US" sz="3200" b="1" dirty="0" smtClean="0">
                <a:solidFill>
                  <a:srgbClr val="2F2F2F"/>
                </a:solidFill>
                <a:latin typeface="Calibri" pitchFamily="34" charset="0"/>
              </a:rPr>
              <a:t>NAME</a:t>
            </a:r>
          </a:p>
          <a:p>
            <a:r>
              <a:rPr lang="en-US" dirty="0" smtClean="0">
                <a:solidFill>
                  <a:srgbClr val="2F2F2F"/>
                </a:solidFill>
                <a:latin typeface="Calibri" pitchFamily="34" charset="0"/>
              </a:rPr>
              <a:t>President</a:t>
            </a:r>
          </a:p>
          <a:p>
            <a:r>
              <a:rPr lang="en-US" dirty="0" smtClean="0">
                <a:solidFill>
                  <a:srgbClr val="2F2F2F"/>
                </a:solidFill>
                <a:latin typeface="Calibri" pitchFamily="34" charset="0"/>
              </a:rPr>
              <a:t>Email:</a:t>
            </a:r>
          </a:p>
          <a:p>
            <a:r>
              <a:rPr lang="en-US" dirty="0" smtClean="0">
                <a:solidFill>
                  <a:srgbClr val="2F2F2F"/>
                </a:solidFill>
                <a:latin typeface="Calibri" pitchFamily="34" charset="0"/>
              </a:rPr>
              <a:t>Phone Number:</a:t>
            </a:r>
            <a:endParaRPr lang="en-US" dirty="0">
              <a:solidFill>
                <a:srgbClr val="2F2F2F"/>
              </a:solidFill>
              <a:latin typeface="Calibri" pitchFamily="34" charset="0"/>
            </a:endParaRPr>
          </a:p>
        </p:txBody>
      </p:sp>
      <p:sp>
        <p:nvSpPr>
          <p:cNvPr id="15" name="TextBox 14"/>
          <p:cNvSpPr txBox="1"/>
          <p:nvPr/>
        </p:nvSpPr>
        <p:spPr>
          <a:xfrm>
            <a:off x="2823547" y="4299228"/>
            <a:ext cx="1672253" cy="1415772"/>
          </a:xfrm>
          <a:prstGeom prst="rect">
            <a:avLst/>
          </a:prstGeom>
          <a:noFill/>
        </p:spPr>
        <p:txBody>
          <a:bodyPr wrap="none" rtlCol="0">
            <a:spAutoFit/>
          </a:bodyPr>
          <a:lstStyle/>
          <a:p>
            <a:r>
              <a:rPr lang="en-US" sz="3200" b="1" dirty="0" smtClean="0">
                <a:solidFill>
                  <a:srgbClr val="2F2F2F"/>
                </a:solidFill>
                <a:latin typeface="Calibri" pitchFamily="34" charset="0"/>
              </a:rPr>
              <a:t>NAME</a:t>
            </a:r>
          </a:p>
          <a:p>
            <a:r>
              <a:rPr lang="en-US" dirty="0" smtClean="0">
                <a:solidFill>
                  <a:srgbClr val="2F2F2F"/>
                </a:solidFill>
                <a:latin typeface="Calibri" pitchFamily="34" charset="0"/>
              </a:rPr>
              <a:t>President</a:t>
            </a:r>
          </a:p>
          <a:p>
            <a:r>
              <a:rPr lang="en-US" dirty="0" smtClean="0">
                <a:solidFill>
                  <a:srgbClr val="2F2F2F"/>
                </a:solidFill>
                <a:latin typeface="Calibri" pitchFamily="34" charset="0"/>
              </a:rPr>
              <a:t>Email:</a:t>
            </a:r>
          </a:p>
          <a:p>
            <a:r>
              <a:rPr lang="en-US" dirty="0" smtClean="0">
                <a:solidFill>
                  <a:srgbClr val="2F2F2F"/>
                </a:solidFill>
                <a:latin typeface="Calibri" pitchFamily="34" charset="0"/>
              </a:rPr>
              <a:t>Phone Number:</a:t>
            </a:r>
            <a:endParaRPr lang="en-US" dirty="0">
              <a:solidFill>
                <a:srgbClr val="2F2F2F"/>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lobe w Tag - Honduras Landscape copy.jpg"/>
          <p:cNvPicPr>
            <a:picLocks noChangeAspect="1"/>
          </p:cNvPicPr>
          <p:nvPr/>
        </p:nvPicPr>
        <p:blipFill>
          <a:blip r:embed="rId3" cstate="screen"/>
          <a:stretch>
            <a:fillRect/>
          </a:stretch>
        </p:blipFill>
        <p:spPr>
          <a:xfrm>
            <a:off x="1600200" y="685800"/>
            <a:ext cx="4959139" cy="5029200"/>
          </a:xfrm>
          <a:prstGeom prst="rect">
            <a:avLst/>
          </a:prstGeom>
        </p:spPr>
      </p:pic>
      <p:sp>
        <p:nvSpPr>
          <p:cNvPr id="3" name="TextBox 2"/>
          <p:cNvSpPr txBox="1"/>
          <p:nvPr/>
        </p:nvSpPr>
        <p:spPr>
          <a:xfrm>
            <a:off x="4919571" y="4292025"/>
            <a:ext cx="2090829" cy="584775"/>
          </a:xfrm>
          <a:prstGeom prst="rect">
            <a:avLst/>
          </a:prstGeom>
          <a:noFill/>
        </p:spPr>
        <p:txBody>
          <a:bodyPr wrap="none" rtlCol="0">
            <a:spAutoFit/>
          </a:bodyPr>
          <a:lstStyle/>
          <a:p>
            <a:r>
              <a:rPr lang="en-US" sz="3200" b="1" dirty="0" smtClean="0"/>
              <a:t>Questions?</a:t>
            </a:r>
            <a:endParaRPr lang="en-US" sz="2400" dirty="0"/>
          </a:p>
        </p:txBody>
      </p:sp>
      <p:sp>
        <p:nvSpPr>
          <p:cNvPr id="6" name="Text Box 2"/>
          <p:cNvSpPr txBox="1">
            <a:spLocks noChangeArrowheads="1"/>
          </p:cNvSpPr>
          <p:nvPr/>
        </p:nvSpPr>
        <p:spPr bwMode="auto">
          <a:xfrm>
            <a:off x="76200" y="6337300"/>
            <a:ext cx="731520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lnSpc>
                <a:spcPts val="800"/>
              </a:lnSpc>
              <a:spcBef>
                <a:spcPct val="0"/>
              </a:spcBef>
              <a:spcAft>
                <a:spcPts val="1000"/>
              </a:spcAft>
            </a:pPr>
            <a:r>
              <a:rPr lang="en-US" sz="1200" dirty="0" smtClean="0">
                <a:solidFill>
                  <a:srgbClr val="2F2F2F"/>
                </a:solidFill>
                <a:latin typeface="Calibri" pitchFamily="34" charset="0"/>
                <a:cs typeface="Arial" pitchFamily="34" charset="0"/>
              </a:rPr>
              <a:t>ARCHITECTURE.BUSINESS.DENTAL.ENVIRONMENT.LAW.MEDICAL.</a:t>
            </a:r>
            <a:r>
              <a:rPr lang="en-US" sz="1200" b="1" dirty="0" smtClean="0">
                <a:solidFill>
                  <a:srgbClr val="5D9A5E"/>
                </a:solidFill>
                <a:latin typeface="Calibri" pitchFamily="34" charset="0"/>
                <a:cs typeface="Arial" pitchFamily="34" charset="0"/>
              </a:rPr>
              <a:t>MICROFINANCE</a:t>
            </a:r>
            <a:r>
              <a:rPr lang="en-US" sz="1200" dirty="0" smtClean="0">
                <a:solidFill>
                  <a:srgbClr val="2F2F2F"/>
                </a:solidFill>
                <a:latin typeface="Calibri" pitchFamily="34" charset="0"/>
                <a:cs typeface="Arial" pitchFamily="34" charset="0"/>
              </a:rPr>
              <a:t>.PUBLIC HEALTH.WATER</a:t>
            </a:r>
          </a:p>
          <a:p>
            <a:pPr lvl="0" algn="ctr" fontAlgn="base">
              <a:spcBef>
                <a:spcPct val="0"/>
              </a:spcBef>
              <a:spcAft>
                <a:spcPts val="1000"/>
              </a:spcAft>
            </a:pPr>
            <a:endParaRPr lang="en-US" sz="1200" dirty="0" smtClean="0">
              <a:solidFill>
                <a:srgbClr val="2F2F2F"/>
              </a:solidFill>
              <a:latin typeface="Calibri" pitchFamily="34" charset="0"/>
              <a:cs typeface="Arial" pitchFamily="34" charset="0"/>
            </a:endParaRPr>
          </a:p>
          <a:p>
            <a:pPr lvl="0" fontAlgn="base">
              <a:spcBef>
                <a:spcPct val="0"/>
              </a:spcBef>
              <a:spcAft>
                <a:spcPct val="0"/>
              </a:spcAft>
            </a:pPr>
            <a:endParaRPr lang="en-US" sz="1200" dirty="0" smtClean="0">
              <a:solidFill>
                <a:srgbClr val="2F2F2F"/>
              </a:solidFill>
              <a:latin typeface="Arial" pitchFamily="34" charset="0"/>
              <a:cs typeface="Arial" pitchFamily="34" charset="0"/>
            </a:endParaRPr>
          </a:p>
        </p:txBody>
      </p:sp>
      <p:sp>
        <p:nvSpPr>
          <p:cNvPr id="7" name="Rectangle 6"/>
          <p:cNvSpPr/>
          <p:nvPr/>
        </p:nvSpPr>
        <p:spPr>
          <a:xfrm>
            <a:off x="685800" y="6497975"/>
            <a:ext cx="5867400" cy="194925"/>
          </a:xfrm>
          <a:prstGeom prst="rect">
            <a:avLst/>
          </a:prstGeom>
          <a:noFill/>
        </p:spPr>
        <p:txBody>
          <a:bodyPr wrap="square">
            <a:spAutoFit/>
          </a:bodyPr>
          <a:lstStyle/>
          <a:p>
            <a:pPr algn="ctr" fontAlgn="base">
              <a:lnSpc>
                <a:spcPts val="800"/>
              </a:lnSpc>
              <a:spcBef>
                <a:spcPct val="0"/>
              </a:spcBef>
              <a:spcAft>
                <a:spcPts val="1000"/>
              </a:spcAft>
            </a:pPr>
            <a:r>
              <a:rPr lang="en-US" sz="1000" spc="250" dirty="0" smtClean="0">
                <a:latin typeface="Calibri" pitchFamily="34" charset="0"/>
                <a:cs typeface="Arial" pitchFamily="34" charset="0"/>
              </a:rPr>
              <a:t>www.globalbrigades.org</a:t>
            </a:r>
            <a:endParaRPr lang="en-US" sz="1000" dirty="0" smtClean="0">
              <a:latin typeface="Calibri" pitchFamily="34" charset="0"/>
              <a:cs typeface="Arial" pitchFamily="34" charset="0"/>
            </a:endParaRPr>
          </a:p>
        </p:txBody>
      </p:sp>
      <p:pic>
        <p:nvPicPr>
          <p:cNvPr id="8" name="Picture 7" descr="Business for Light Bkgds.jpg"/>
          <p:cNvPicPr>
            <a:picLocks noChangeAspect="1"/>
          </p:cNvPicPr>
          <p:nvPr/>
        </p:nvPicPr>
        <p:blipFill>
          <a:blip r:embed="rId4" cstate="screen"/>
          <a:stretch>
            <a:fillRect/>
          </a:stretch>
        </p:blipFill>
        <p:spPr>
          <a:xfrm>
            <a:off x="7325762" y="5927796"/>
            <a:ext cx="1589638" cy="85400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563562"/>
          </a:xfrm>
        </p:spPr>
        <p:txBody>
          <a:bodyPr>
            <a:noAutofit/>
          </a:bodyPr>
          <a:lstStyle/>
          <a:p>
            <a:pPr algn="l"/>
            <a:r>
              <a:rPr lang="en-US" sz="3800" b="1" dirty="0" smtClean="0">
                <a:solidFill>
                  <a:schemeClr val="bg1"/>
                </a:solidFill>
                <a:latin typeface="Arial" pitchFamily="34" charset="0"/>
                <a:cs typeface="Arial" pitchFamily="34" charset="0"/>
              </a:rPr>
              <a:t>INSERT TITLE</a:t>
            </a:r>
            <a:endParaRPr lang="en-US" sz="38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Insert additional slides for chapter updates or</a:t>
            </a:r>
          </a:p>
          <a:p>
            <a:pPr>
              <a:buNone/>
            </a:pPr>
            <a:r>
              <a:rPr lang="en-US" dirty="0" smtClean="0"/>
              <a:t>pictures of your last brigade.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563562"/>
          </a:xfrm>
        </p:spPr>
        <p:txBody>
          <a:bodyPr>
            <a:noAutofit/>
          </a:bodyPr>
          <a:lstStyle/>
          <a:p>
            <a:pPr algn="l"/>
            <a:r>
              <a:rPr lang="en-US" sz="3800" b="1" dirty="0" smtClean="0">
                <a:solidFill>
                  <a:schemeClr val="bg1"/>
                </a:solidFill>
                <a:latin typeface="Arial" pitchFamily="34" charset="0"/>
                <a:cs typeface="Arial" pitchFamily="34" charset="0"/>
              </a:rPr>
              <a:t>INSERT TITLE</a:t>
            </a:r>
            <a:endParaRPr lang="en-US" sz="38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Insert additional slides for chapter updates or</a:t>
            </a:r>
          </a:p>
          <a:p>
            <a:pPr>
              <a:buNone/>
            </a:pPr>
            <a:r>
              <a:rPr lang="en-US" dirty="0" smtClean="0"/>
              <a:t>pictures of your last brigade.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rigade Programs.png"/>
          <p:cNvPicPr>
            <a:picLocks noChangeAspect="1"/>
          </p:cNvPicPr>
          <p:nvPr/>
        </p:nvPicPr>
        <p:blipFill>
          <a:blip r:embed="rId3" cstate="screen"/>
          <a:stretch>
            <a:fillRect/>
          </a:stretch>
        </p:blipFill>
        <p:spPr>
          <a:xfrm>
            <a:off x="1524000" y="1295400"/>
            <a:ext cx="6188585" cy="4419600"/>
          </a:xfrm>
          <a:prstGeom prst="rect">
            <a:avLst/>
          </a:prstGeom>
        </p:spPr>
      </p:pic>
      <p:sp>
        <p:nvSpPr>
          <p:cNvPr id="11"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1400" b="1" dirty="0" smtClean="0">
                <a:solidFill>
                  <a:srgbClr val="5D9A5E"/>
                </a:solidFill>
                <a:latin typeface="Calibri" pitchFamily="34" charset="0"/>
                <a:cs typeface="Arial" pitchFamily="34" charset="0"/>
              </a:rPr>
              <a:t>ABOUT</a:t>
            </a:r>
            <a:r>
              <a:rPr lang="en-US" sz="1400" dirty="0" smtClean="0">
                <a:solidFill>
                  <a:srgbClr val="2F2F2F"/>
                </a:solidFill>
                <a:latin typeface="Calibri" pitchFamily="34" charset="0"/>
                <a:cs typeface="Arial" pitchFamily="34" charset="0"/>
              </a:rPr>
              <a:t>.LOCATION.VIDEO.BRIGADES.FOLLOW-UP.SCHEDULE.LODGING.PROGRAM FEE.JOIN</a:t>
            </a:r>
            <a:endParaRPr lang="en-US" dirty="0" smtClean="0">
              <a:solidFill>
                <a:srgbClr val="2F2F2F"/>
              </a:solidFill>
              <a:latin typeface="Arial" pitchFamily="34" charset="0"/>
              <a:cs typeface="Arial" pitchFamily="34" charset="0"/>
            </a:endParaRPr>
          </a:p>
        </p:txBody>
      </p:sp>
      <p:pic>
        <p:nvPicPr>
          <p:cNvPr id="17" name="Picture 16" descr="Brigades Heading copy.jpg"/>
          <p:cNvPicPr>
            <a:picLocks noChangeAspect="1"/>
          </p:cNvPicPr>
          <p:nvPr/>
        </p:nvPicPr>
        <p:blipFill>
          <a:blip r:embed="rId4" cstate="screen"/>
          <a:stretch>
            <a:fillRect/>
          </a:stretch>
        </p:blipFill>
        <p:spPr>
          <a:xfrm>
            <a:off x="0" y="0"/>
            <a:ext cx="9144000" cy="854003"/>
          </a:xfrm>
          <a:prstGeom prst="rect">
            <a:avLst/>
          </a:prstGeom>
        </p:spPr>
      </p:pic>
      <p:sp>
        <p:nvSpPr>
          <p:cNvPr id="22" name="Rectangle 21"/>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2222E-6 1.70213E-6 L -0.22153 1.70213E-6 " pathEditMode="relative" rAng="0" ptsTypes="AA">
                                      <p:cBhvr>
                                        <p:cTn id="6" dur="2000" fill="hold"/>
                                        <p:tgtEl>
                                          <p:spTgt spid="14"/>
                                        </p:tgtEl>
                                        <p:attrNameLst>
                                          <p:attrName>ppt_x</p:attrName>
                                          <p:attrName>ppt_y</p:attrName>
                                        </p:attrNameLst>
                                      </p:cBhvr>
                                      <p:rCtr x="-111" y="0"/>
                                    </p:animMotion>
                                  </p:childTnLst>
                                </p:cTn>
                              </p:par>
                              <p:par>
                                <p:cTn id="7" presetID="6" presetClass="emph" presetSubtype="0" fill="hold" nodeType="withEffect">
                                  <p:stCondLst>
                                    <p:cond delay="0"/>
                                  </p:stCondLst>
                                  <p:childTnLst>
                                    <p:animScale>
                                      <p:cBhvr>
                                        <p:cTn id="8" dur="2000" fill="hold"/>
                                        <p:tgtEl>
                                          <p:spTgt spid="14"/>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1400" b="1" dirty="0" smtClean="0">
                <a:solidFill>
                  <a:srgbClr val="5D9A5E"/>
                </a:solidFill>
                <a:latin typeface="Calibri" pitchFamily="34" charset="0"/>
                <a:cs typeface="Arial" pitchFamily="34" charset="0"/>
              </a:rPr>
              <a:t>ABOUT</a:t>
            </a:r>
            <a:r>
              <a:rPr lang="en-US" sz="1400" dirty="0" smtClean="0">
                <a:solidFill>
                  <a:srgbClr val="2F2F2F"/>
                </a:solidFill>
                <a:latin typeface="Calibri" pitchFamily="34" charset="0"/>
                <a:cs typeface="Arial" pitchFamily="34" charset="0"/>
              </a:rPr>
              <a:t>.LOCATION.VIDEO.BRIGADES.FOLLOW-UP.SCHEDULE.LODGING.PROGRAM FEE.JOIN</a:t>
            </a:r>
            <a:endParaRPr lang="en-US" dirty="0" smtClean="0">
              <a:solidFill>
                <a:srgbClr val="2F2F2F"/>
              </a:solidFill>
              <a:latin typeface="Arial" pitchFamily="34" charset="0"/>
              <a:cs typeface="Arial" pitchFamily="34" charset="0"/>
            </a:endParaRPr>
          </a:p>
        </p:txBody>
      </p:sp>
      <p:pic>
        <p:nvPicPr>
          <p:cNvPr id="6" name="Picture 5" descr="Brigades Heading copy.jpg"/>
          <p:cNvPicPr>
            <a:picLocks noChangeAspect="1"/>
          </p:cNvPicPr>
          <p:nvPr/>
        </p:nvPicPr>
        <p:blipFill>
          <a:blip r:embed="rId3" cstate="screen"/>
          <a:stretch>
            <a:fillRect/>
          </a:stretch>
        </p:blipFill>
        <p:spPr>
          <a:xfrm>
            <a:off x="0" y="0"/>
            <a:ext cx="9144000" cy="854003"/>
          </a:xfrm>
          <a:prstGeom prst="rect">
            <a:avLst/>
          </a:prstGeom>
        </p:spPr>
      </p:pic>
      <p:sp>
        <p:nvSpPr>
          <p:cNvPr id="7" name="Rectangle 6"/>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8" name="TextBox 7"/>
          <p:cNvSpPr txBox="1"/>
          <p:nvPr/>
        </p:nvSpPr>
        <p:spPr>
          <a:xfrm>
            <a:off x="1295400" y="2362200"/>
            <a:ext cx="6553200" cy="1631216"/>
          </a:xfrm>
          <a:prstGeom prst="rect">
            <a:avLst/>
          </a:prstGeom>
          <a:solidFill>
            <a:schemeClr val="bg1"/>
          </a:solidFill>
        </p:spPr>
        <p:txBody>
          <a:bodyPr wrap="square" rtlCol="0">
            <a:spAutoFit/>
          </a:bodyPr>
          <a:lstStyle/>
          <a:p>
            <a:r>
              <a:rPr lang="en-US" sz="2000" dirty="0" smtClean="0"/>
              <a:t>Provides the educational, financial, and organizational resources needed to empower community leaders to continue, expand upon, and maintain well into the future the development projects  put in place </a:t>
            </a:r>
            <a:r>
              <a:rPr lang="en-US" sz="2000" dirty="0" smtClean="0"/>
              <a:t>by </a:t>
            </a:r>
            <a:r>
              <a:rPr lang="en-US" sz="2000" dirty="0" smtClean="0"/>
              <a:t>other Global Brigades programs. </a:t>
            </a:r>
            <a:r>
              <a:rPr lang="en-US" sz="2000" dirty="0" smtClean="0">
                <a:solidFill>
                  <a:srgbClr val="2F2F2F"/>
                </a:solidFill>
              </a:rPr>
              <a:t> </a:t>
            </a:r>
            <a:endParaRPr lang="en-US" sz="2000" dirty="0" smtClean="0"/>
          </a:p>
        </p:txBody>
      </p:sp>
      <p:sp>
        <p:nvSpPr>
          <p:cNvPr id="9" name="TextBox 8"/>
          <p:cNvSpPr txBox="1"/>
          <p:nvPr/>
        </p:nvSpPr>
        <p:spPr>
          <a:xfrm>
            <a:off x="1295400" y="1828800"/>
            <a:ext cx="6553200" cy="492443"/>
          </a:xfrm>
          <a:prstGeom prst="rect">
            <a:avLst/>
          </a:prstGeom>
          <a:solidFill>
            <a:schemeClr val="bg1"/>
          </a:solidFill>
        </p:spPr>
        <p:txBody>
          <a:bodyPr wrap="square" rtlCol="0">
            <a:spAutoFit/>
          </a:bodyPr>
          <a:lstStyle/>
          <a:p>
            <a:r>
              <a:rPr lang="en-US" sz="2600" b="1" dirty="0" smtClean="0">
                <a:solidFill>
                  <a:srgbClr val="62AA6E"/>
                </a:solidFill>
                <a:latin typeface="Arial" pitchFamily="34" charset="0"/>
              </a:rPr>
              <a:t>MICROFINANCE BRIGADES</a:t>
            </a:r>
            <a:endParaRPr lang="en-US" sz="2600" b="1" dirty="0">
              <a:solidFill>
                <a:srgbClr val="62AA6E"/>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4 - GBB Central America Outline.jpg"/>
          <p:cNvPicPr>
            <a:picLocks noChangeAspect="1"/>
          </p:cNvPicPr>
          <p:nvPr/>
        </p:nvPicPr>
        <p:blipFill>
          <a:blip r:embed="rId3" cstate="screen"/>
          <a:stretch>
            <a:fillRect/>
          </a:stretch>
        </p:blipFill>
        <p:spPr>
          <a:xfrm>
            <a:off x="380999" y="1981200"/>
            <a:ext cx="4343401" cy="3129901"/>
          </a:xfrm>
          <a:prstGeom prst="rect">
            <a:avLst/>
          </a:prstGeom>
        </p:spPr>
      </p:pic>
      <p:sp>
        <p:nvSpPr>
          <p:cNvPr id="12"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a:t>
            </a:r>
            <a:r>
              <a:rPr kumimoji="0" lang="en-US" sz="1400" b="1" i="0" u="none" strike="noStrike" cap="none" normalizeH="0" baseline="0" dirty="0" smtClean="0">
                <a:ln>
                  <a:noFill/>
                </a:ln>
                <a:solidFill>
                  <a:srgbClr val="5D9A5E"/>
                </a:solidFill>
                <a:effectLst/>
                <a:latin typeface="Calibri" pitchFamily="34" charset="0"/>
                <a:cs typeface="Arial" pitchFamily="34" charset="0"/>
              </a:rPr>
              <a:t>LOCATION</a:t>
            </a:r>
            <a:r>
              <a:rPr kumimoji="0" lang="en-US" sz="1400" b="0" i="0" u="none" strike="noStrike" cap="none" normalizeH="0" baseline="0" dirty="0" smtClean="0">
                <a:ln>
                  <a:noFill/>
                </a:ln>
                <a:solidFill>
                  <a:srgbClr val="2F2F2F"/>
                </a:solidFill>
                <a:effectLst/>
                <a:latin typeface="Calibri" pitchFamily="34" charset="0"/>
                <a:cs typeface="Arial" pitchFamily="34" charset="0"/>
              </a:rPr>
              <a:t>.VIDEO.BRIGADES.FOLLOW-UP.SCHEDULE.LODGING.PROGRAM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10" name="Picture 9" descr="Central America Heading copy.jpg"/>
          <p:cNvPicPr>
            <a:picLocks noChangeAspect="1"/>
          </p:cNvPicPr>
          <p:nvPr/>
        </p:nvPicPr>
        <p:blipFill>
          <a:blip r:embed="rId4" cstate="screen"/>
          <a:stretch>
            <a:fillRect/>
          </a:stretch>
        </p:blipFill>
        <p:spPr>
          <a:xfrm>
            <a:off x="0" y="0"/>
            <a:ext cx="9144000" cy="854003"/>
          </a:xfrm>
          <a:prstGeom prst="rect">
            <a:avLst/>
          </a:prstGeom>
        </p:spPr>
      </p:pic>
      <p:sp>
        <p:nvSpPr>
          <p:cNvPr id="17" name="Rectangle 16"/>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7" name="TextBox 6"/>
          <p:cNvSpPr txBox="1"/>
          <p:nvPr/>
        </p:nvSpPr>
        <p:spPr>
          <a:xfrm>
            <a:off x="5105400" y="2325231"/>
            <a:ext cx="3610797" cy="2769989"/>
          </a:xfrm>
          <a:prstGeom prst="rect">
            <a:avLst/>
          </a:prstGeom>
          <a:noFill/>
        </p:spPr>
        <p:txBody>
          <a:bodyPr wrap="none" rtlCol="0">
            <a:spAutoFit/>
          </a:bodyPr>
          <a:lstStyle/>
          <a:p>
            <a:pPr lvl="0"/>
            <a:r>
              <a:rPr lang="en-US" dirty="0" smtClean="0"/>
              <a:t>Typical family income is less than </a:t>
            </a:r>
          </a:p>
          <a:p>
            <a:pPr lvl="0"/>
            <a:r>
              <a:rPr lang="en-US" dirty="0" smtClean="0">
                <a:solidFill>
                  <a:srgbClr val="5D9A5E"/>
                </a:solidFill>
              </a:rPr>
              <a:t>$2 per day</a:t>
            </a:r>
          </a:p>
          <a:p>
            <a:pPr lvl="0"/>
            <a:endParaRPr lang="en-US" sz="1000" dirty="0" smtClean="0"/>
          </a:p>
          <a:p>
            <a:pPr lvl="0"/>
            <a:r>
              <a:rPr lang="en-US" dirty="0" smtClean="0"/>
              <a:t>Average level of education is </a:t>
            </a:r>
          </a:p>
          <a:p>
            <a:pPr lvl="0"/>
            <a:r>
              <a:rPr lang="en-US" dirty="0" smtClean="0"/>
              <a:t>approximately</a:t>
            </a:r>
            <a:r>
              <a:rPr lang="en-US" dirty="0" smtClean="0">
                <a:solidFill>
                  <a:srgbClr val="00B717"/>
                </a:solidFill>
              </a:rPr>
              <a:t> </a:t>
            </a:r>
            <a:r>
              <a:rPr lang="en-US" dirty="0" smtClean="0">
                <a:solidFill>
                  <a:srgbClr val="5D9A5E"/>
                </a:solidFill>
              </a:rPr>
              <a:t>5</a:t>
            </a:r>
            <a:r>
              <a:rPr lang="en-US" baseline="30000" dirty="0" smtClean="0">
                <a:solidFill>
                  <a:srgbClr val="5D9A5E"/>
                </a:solidFill>
              </a:rPr>
              <a:t>th</a:t>
            </a:r>
            <a:r>
              <a:rPr lang="en-US" dirty="0" smtClean="0">
                <a:solidFill>
                  <a:srgbClr val="5D9A5E"/>
                </a:solidFill>
              </a:rPr>
              <a:t> grade</a:t>
            </a:r>
          </a:p>
          <a:p>
            <a:pPr lvl="0"/>
            <a:endParaRPr lang="en-US" sz="1000" dirty="0" smtClean="0"/>
          </a:p>
          <a:p>
            <a:pPr lvl="0"/>
            <a:r>
              <a:rPr lang="en-US" dirty="0" smtClean="0"/>
              <a:t>Limited to </a:t>
            </a:r>
            <a:r>
              <a:rPr lang="en-US" dirty="0" smtClean="0">
                <a:solidFill>
                  <a:srgbClr val="5D9A5E"/>
                </a:solidFill>
              </a:rPr>
              <a:t>no access to microfinance</a:t>
            </a:r>
          </a:p>
          <a:p>
            <a:pPr lvl="0"/>
            <a:endParaRPr lang="en-US" sz="1000" dirty="0" smtClean="0">
              <a:solidFill>
                <a:srgbClr val="5D9A5E"/>
              </a:solidFill>
            </a:endParaRPr>
          </a:p>
          <a:p>
            <a:pPr lvl="0"/>
            <a:r>
              <a:rPr lang="en-US" dirty="0" smtClean="0"/>
              <a:t>Areas of high biodiversity at risk </a:t>
            </a:r>
          </a:p>
          <a:p>
            <a:pPr lvl="0"/>
            <a:r>
              <a:rPr lang="en-US" dirty="0" smtClean="0"/>
              <a:t>of </a:t>
            </a:r>
            <a:r>
              <a:rPr lang="en-US" dirty="0" smtClean="0">
                <a:solidFill>
                  <a:srgbClr val="5D9A5E"/>
                </a:solidFill>
              </a:rPr>
              <a:t>environmental degradation</a:t>
            </a:r>
          </a:p>
          <a:p>
            <a:endParaRPr lang="en-US" dirty="0"/>
          </a:p>
        </p:txBody>
      </p:sp>
      <p:pic>
        <p:nvPicPr>
          <p:cNvPr id="8" name="Picture 7" descr="Slide 4 - MFB Community Statistics.jpg"/>
          <p:cNvPicPr>
            <a:picLocks noChangeAspect="1"/>
          </p:cNvPicPr>
          <p:nvPr/>
        </p:nvPicPr>
        <p:blipFill>
          <a:blip r:embed="rId5" cstate="screen"/>
          <a:stretch>
            <a:fillRect/>
          </a:stretch>
        </p:blipFill>
        <p:spPr>
          <a:xfrm>
            <a:off x="5105400" y="1828800"/>
            <a:ext cx="3581400" cy="3939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 5 - Project Selection Picture.jpg"/>
          <p:cNvPicPr>
            <a:picLocks noChangeAspect="1"/>
          </p:cNvPicPr>
          <p:nvPr/>
        </p:nvPicPr>
        <p:blipFill>
          <a:blip r:embed="rId3" cstate="screen"/>
          <a:stretch>
            <a:fillRect/>
          </a:stretch>
        </p:blipFill>
        <p:spPr>
          <a:xfrm>
            <a:off x="533400" y="1371600"/>
            <a:ext cx="3143250" cy="4191000"/>
          </a:xfrm>
          <a:prstGeom prst="rect">
            <a:avLst/>
          </a:prstGeom>
        </p:spPr>
      </p:pic>
      <p:pic>
        <p:nvPicPr>
          <p:cNvPr id="10" name="Picture 9" descr="Slide 5 - Project Selection Text.jpg"/>
          <p:cNvPicPr>
            <a:picLocks noChangeAspect="1"/>
          </p:cNvPicPr>
          <p:nvPr/>
        </p:nvPicPr>
        <p:blipFill>
          <a:blip r:embed="rId4" cstate="screen"/>
          <a:stretch>
            <a:fillRect/>
          </a:stretch>
        </p:blipFill>
        <p:spPr>
          <a:xfrm>
            <a:off x="3810000" y="1447800"/>
            <a:ext cx="3384468" cy="1306286"/>
          </a:xfrm>
          <a:prstGeom prst="rect">
            <a:avLst/>
          </a:prstGeom>
        </p:spPr>
      </p:pic>
      <p:sp>
        <p:nvSpPr>
          <p:cNvPr id="9"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a:t>
            </a:r>
            <a:r>
              <a:rPr kumimoji="0" lang="en-US" sz="1400" b="1" i="0" u="none" strike="noStrike" cap="none" normalizeH="0" baseline="0" dirty="0" smtClean="0">
                <a:ln>
                  <a:noFill/>
                </a:ln>
                <a:solidFill>
                  <a:srgbClr val="5D9A5E"/>
                </a:solidFill>
                <a:effectLst/>
                <a:latin typeface="Calibri" pitchFamily="34" charset="0"/>
                <a:cs typeface="Arial" pitchFamily="34" charset="0"/>
              </a:rPr>
              <a:t>LOCATION</a:t>
            </a:r>
            <a:r>
              <a:rPr kumimoji="0" lang="en-US" sz="1400" b="0" i="0" u="none" strike="noStrike" cap="none" normalizeH="0" baseline="0" dirty="0" smtClean="0">
                <a:ln>
                  <a:noFill/>
                </a:ln>
                <a:solidFill>
                  <a:srgbClr val="2F2F2F"/>
                </a:solidFill>
                <a:effectLst/>
                <a:latin typeface="Calibri" pitchFamily="34" charset="0"/>
                <a:cs typeface="Arial" pitchFamily="34" charset="0"/>
              </a:rPr>
              <a:t>.VIDEO.BRIGADES.FOLLOW-UP.SCHEDULE.LODGING.PROGRAM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sp>
        <p:nvSpPr>
          <p:cNvPr id="11" name="TextBox 10"/>
          <p:cNvSpPr txBox="1"/>
          <p:nvPr/>
        </p:nvSpPr>
        <p:spPr>
          <a:xfrm>
            <a:off x="3886200" y="2743200"/>
            <a:ext cx="4800600" cy="2544286"/>
          </a:xfrm>
          <a:prstGeom prst="rect">
            <a:avLst/>
          </a:prstGeom>
          <a:noFill/>
        </p:spPr>
        <p:txBody>
          <a:bodyPr wrap="square" rtlCol="0">
            <a:spAutoFit/>
          </a:bodyPr>
          <a:lstStyle/>
          <a:p>
            <a:pPr>
              <a:lnSpc>
                <a:spcPts val="2000"/>
              </a:lnSpc>
            </a:pPr>
            <a:r>
              <a:rPr lang="en-US" sz="2000" dirty="0" smtClean="0">
                <a:solidFill>
                  <a:srgbClr val="2F2F2F"/>
                </a:solidFill>
              </a:rPr>
              <a:t>MFB has targeted community members in two specific communities: Francisco Morazán and El </a:t>
            </a:r>
            <a:r>
              <a:rPr lang="en-US" sz="2000" dirty="0" err="1" smtClean="0">
                <a:solidFill>
                  <a:srgbClr val="2F2F2F"/>
                </a:solidFill>
              </a:rPr>
              <a:t>Paraiso</a:t>
            </a:r>
            <a:r>
              <a:rPr lang="en-US" sz="2000" dirty="0" smtClean="0">
                <a:solidFill>
                  <a:srgbClr val="2F2F2F"/>
                </a:solidFill>
              </a:rPr>
              <a:t>. Both are remote communities in mountainous regions characterized by their vulnerability to drought and dependency on subsistence farming.</a:t>
            </a:r>
          </a:p>
          <a:p>
            <a:pPr>
              <a:lnSpc>
                <a:spcPts val="1600"/>
              </a:lnSpc>
            </a:pPr>
            <a:endParaRPr lang="en-US" dirty="0" smtClean="0">
              <a:solidFill>
                <a:srgbClr val="2F2F2F"/>
              </a:solidFill>
            </a:endParaRPr>
          </a:p>
          <a:p>
            <a:endParaRPr lang="en-US" sz="1600" dirty="0" smtClean="0">
              <a:solidFill>
                <a:srgbClr val="2F2F2F"/>
              </a:solidFill>
            </a:endParaRPr>
          </a:p>
          <a:p>
            <a:pPr>
              <a:lnSpc>
                <a:spcPts val="1600"/>
              </a:lnSpc>
            </a:pPr>
            <a:endParaRPr lang="en-US" dirty="0">
              <a:solidFill>
                <a:srgbClr val="2F2F2F"/>
              </a:solidFill>
            </a:endParaRPr>
          </a:p>
        </p:txBody>
      </p:sp>
      <p:pic>
        <p:nvPicPr>
          <p:cNvPr id="8" name="Picture 7" descr="Communities Heading copy.jpg"/>
          <p:cNvPicPr>
            <a:picLocks noChangeAspect="1"/>
          </p:cNvPicPr>
          <p:nvPr/>
        </p:nvPicPr>
        <p:blipFill>
          <a:blip r:embed="rId5" cstate="screen"/>
          <a:stretch>
            <a:fillRect/>
          </a:stretch>
        </p:blipFill>
        <p:spPr>
          <a:xfrm>
            <a:off x="0" y="0"/>
            <a:ext cx="9144000" cy="854003"/>
          </a:xfrm>
          <a:prstGeom prst="rect">
            <a:avLst/>
          </a:prstGeom>
        </p:spPr>
      </p:pic>
      <p:sp>
        <p:nvSpPr>
          <p:cNvPr id="18" name="Rectangle 17"/>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lide 9 - Community Banks.jpg"/>
          <p:cNvPicPr>
            <a:picLocks noChangeAspect="1"/>
          </p:cNvPicPr>
          <p:nvPr/>
        </p:nvPicPr>
        <p:blipFill>
          <a:blip r:embed="rId3" cstate="screen">
            <a:lum bright="20000" contrast="30000"/>
          </a:blip>
          <a:stretch>
            <a:fillRect/>
          </a:stretch>
        </p:blipFill>
        <p:spPr>
          <a:xfrm>
            <a:off x="381000" y="1371600"/>
            <a:ext cx="3314700" cy="4419600"/>
          </a:xfrm>
          <a:prstGeom prst="rect">
            <a:avLst/>
          </a:prstGeom>
        </p:spPr>
      </p:pic>
      <p:sp>
        <p:nvSpPr>
          <p:cNvPr id="11"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1400" dirty="0" smtClean="0">
                <a:solidFill>
                  <a:srgbClr val="2F2F2F"/>
                </a:solidFill>
                <a:latin typeface="Calibri" pitchFamily="34" charset="0"/>
                <a:cs typeface="Arial" pitchFamily="34" charset="0"/>
              </a:rPr>
              <a:t>ABOUT.</a:t>
            </a:r>
            <a:r>
              <a:rPr lang="en-US" sz="1400" b="1" dirty="0" smtClean="0">
                <a:solidFill>
                  <a:srgbClr val="5D9A5E"/>
                </a:solidFill>
                <a:latin typeface="Calibri" pitchFamily="34" charset="0"/>
                <a:cs typeface="Arial" pitchFamily="34" charset="0"/>
              </a:rPr>
              <a:t>LOCATION</a:t>
            </a:r>
            <a:r>
              <a:rPr lang="en-US" sz="1400" dirty="0" smtClean="0">
                <a:solidFill>
                  <a:srgbClr val="2F2F2F"/>
                </a:solidFill>
                <a:latin typeface="Calibri" pitchFamily="34" charset="0"/>
                <a:cs typeface="Arial" pitchFamily="34" charset="0"/>
              </a:rPr>
              <a:t>.VIDEO.BRIGADES.FOLLOW-UP.SCHEDULE.LODGING.PROGRAM FEE.JOIN</a:t>
            </a:r>
            <a:endParaRPr lang="en-US" dirty="0" smtClean="0">
              <a:solidFill>
                <a:srgbClr val="2F2F2F"/>
              </a:solidFill>
              <a:latin typeface="Arial" pitchFamily="34" charset="0"/>
              <a:cs typeface="Arial" pitchFamily="34" charset="0"/>
            </a:endParaRPr>
          </a:p>
        </p:txBody>
      </p:sp>
      <p:sp>
        <p:nvSpPr>
          <p:cNvPr id="12" name="TextBox 11"/>
          <p:cNvSpPr txBox="1"/>
          <p:nvPr/>
        </p:nvSpPr>
        <p:spPr>
          <a:xfrm>
            <a:off x="3962400" y="1371600"/>
            <a:ext cx="4953000" cy="502702"/>
          </a:xfrm>
          <a:prstGeom prst="rect">
            <a:avLst/>
          </a:prstGeom>
          <a:noFill/>
        </p:spPr>
        <p:txBody>
          <a:bodyPr wrap="square" rtlCol="0">
            <a:spAutoFit/>
          </a:bodyPr>
          <a:lstStyle/>
          <a:p>
            <a:pPr>
              <a:lnSpc>
                <a:spcPts val="1600"/>
              </a:lnSpc>
            </a:pPr>
            <a:endParaRPr lang="en-US" sz="1600" dirty="0" smtClean="0">
              <a:solidFill>
                <a:srgbClr val="2F2F2F"/>
              </a:solidFill>
            </a:endParaRPr>
          </a:p>
          <a:p>
            <a:pPr>
              <a:lnSpc>
                <a:spcPts val="1600"/>
              </a:lnSpc>
            </a:pPr>
            <a:endParaRPr lang="en-US" sz="1600" dirty="0" smtClean="0">
              <a:solidFill>
                <a:srgbClr val="2F2F2F"/>
              </a:solidFill>
            </a:endParaRPr>
          </a:p>
        </p:txBody>
      </p:sp>
      <p:sp>
        <p:nvSpPr>
          <p:cNvPr id="17" name="Rectangle 16"/>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13" name="Picture 12" descr="Slide 9 - Microfinance Header.jpg"/>
          <p:cNvPicPr>
            <a:picLocks noChangeAspect="1"/>
          </p:cNvPicPr>
          <p:nvPr/>
        </p:nvPicPr>
        <p:blipFill>
          <a:blip r:embed="rId4" cstate="screen"/>
          <a:stretch>
            <a:fillRect/>
          </a:stretch>
        </p:blipFill>
        <p:spPr>
          <a:xfrm>
            <a:off x="0" y="0"/>
            <a:ext cx="9144000" cy="854003"/>
          </a:xfrm>
          <a:prstGeom prst="rect">
            <a:avLst/>
          </a:prstGeom>
        </p:spPr>
      </p:pic>
      <p:sp>
        <p:nvSpPr>
          <p:cNvPr id="15" name="Rectangle 14"/>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9" name="Rectangle 8"/>
          <p:cNvSpPr/>
          <p:nvPr/>
        </p:nvSpPr>
        <p:spPr>
          <a:xfrm>
            <a:off x="4038600" y="2514600"/>
            <a:ext cx="4724400" cy="3046988"/>
          </a:xfrm>
          <a:prstGeom prst="rect">
            <a:avLst/>
          </a:prstGeom>
        </p:spPr>
        <p:txBody>
          <a:bodyPr wrap="square">
            <a:spAutoFit/>
          </a:bodyPr>
          <a:lstStyle/>
          <a:p>
            <a:pPr marL="914400" lvl="1" indent="-514350">
              <a:buFont typeface="Arial" pitchFamily="34" charset="0"/>
              <a:buChar char="–"/>
              <a:defRPr/>
            </a:pPr>
            <a:r>
              <a:rPr lang="en-US" sz="2400" dirty="0" smtClean="0"/>
              <a:t>Formal and intensive MF administrative training</a:t>
            </a:r>
          </a:p>
          <a:p>
            <a:pPr marL="1314450" lvl="2" indent="-514350">
              <a:buFont typeface="Arial" pitchFamily="34" charset="0"/>
              <a:buChar char="•"/>
              <a:defRPr/>
            </a:pPr>
            <a:r>
              <a:rPr lang="en-US" sz="2400" dirty="0" smtClean="0"/>
              <a:t>3 days offsite/module</a:t>
            </a:r>
          </a:p>
          <a:p>
            <a:pPr marL="1314450" lvl="2" indent="-514350">
              <a:buFont typeface="Arial" pitchFamily="34" charset="0"/>
              <a:buChar char="•"/>
              <a:defRPr/>
            </a:pPr>
            <a:r>
              <a:rPr lang="en-US" sz="2400" dirty="0" smtClean="0"/>
              <a:t>1 module/month x 4 months</a:t>
            </a:r>
          </a:p>
          <a:p>
            <a:pPr marL="914400" lvl="1" indent="-514350">
              <a:buFont typeface="Arial" pitchFamily="34" charset="0"/>
              <a:buChar char="–"/>
              <a:defRPr/>
            </a:pPr>
            <a:r>
              <a:rPr lang="en-US" sz="2400" dirty="0" smtClean="0"/>
              <a:t>Bi-monthly technical follow-up assistance </a:t>
            </a:r>
          </a:p>
          <a:p>
            <a:pPr marL="914400" lvl="1" indent="-514350">
              <a:buFont typeface="Arial" pitchFamily="34" charset="0"/>
              <a:buChar char="–"/>
              <a:defRPr/>
            </a:pPr>
            <a:r>
              <a:rPr lang="en-US" sz="2400" dirty="0" err="1" smtClean="0"/>
              <a:t>Caja</a:t>
            </a:r>
            <a:r>
              <a:rPr lang="en-US" sz="2400" dirty="0" smtClean="0"/>
              <a:t> Rural exchanges</a:t>
            </a:r>
          </a:p>
        </p:txBody>
      </p:sp>
      <p:sp>
        <p:nvSpPr>
          <p:cNvPr id="10" name="Rectangle 9"/>
          <p:cNvSpPr/>
          <p:nvPr/>
        </p:nvSpPr>
        <p:spPr>
          <a:xfrm>
            <a:off x="3962400" y="1143000"/>
            <a:ext cx="4572000" cy="1384995"/>
          </a:xfrm>
          <a:prstGeom prst="rect">
            <a:avLst/>
          </a:prstGeom>
        </p:spPr>
        <p:txBody>
          <a:bodyPr>
            <a:spAutoFit/>
          </a:bodyPr>
          <a:lstStyle/>
          <a:p>
            <a:pPr marL="457200" indent="-514350">
              <a:defRPr/>
            </a:pPr>
            <a:r>
              <a:rPr lang="en-US" sz="2800" b="1" dirty="0" smtClean="0"/>
              <a:t>Step 1: </a:t>
            </a:r>
            <a:r>
              <a:rPr lang="en-US" sz="2800" dirty="0" smtClean="0"/>
              <a:t>Solidify community microfinance “</a:t>
            </a:r>
            <a:r>
              <a:rPr lang="en-US" sz="2800" dirty="0" err="1" smtClean="0"/>
              <a:t>caja</a:t>
            </a:r>
            <a:r>
              <a:rPr lang="en-US" sz="2800" dirty="0" smtClean="0"/>
              <a:t> rural” co-op banks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1400" dirty="0" smtClean="0">
                <a:solidFill>
                  <a:srgbClr val="2F2F2F"/>
                </a:solidFill>
                <a:latin typeface="Calibri" pitchFamily="34" charset="0"/>
                <a:cs typeface="Arial" pitchFamily="34" charset="0"/>
              </a:rPr>
              <a:t>ABOUT.</a:t>
            </a:r>
            <a:r>
              <a:rPr lang="en-US" sz="1400" b="1" dirty="0" smtClean="0">
                <a:solidFill>
                  <a:srgbClr val="5D9A5E"/>
                </a:solidFill>
                <a:latin typeface="Calibri" pitchFamily="34" charset="0"/>
                <a:cs typeface="Arial" pitchFamily="34" charset="0"/>
              </a:rPr>
              <a:t>LOCATION</a:t>
            </a:r>
            <a:r>
              <a:rPr lang="en-US" sz="1400" dirty="0" smtClean="0">
                <a:solidFill>
                  <a:srgbClr val="2F2F2F"/>
                </a:solidFill>
                <a:latin typeface="Calibri" pitchFamily="34" charset="0"/>
                <a:cs typeface="Arial" pitchFamily="34" charset="0"/>
              </a:rPr>
              <a:t>.VIDEO.BRIGADES.FOLLOW-UP.SCHEDULE.LODGING.PROGRAM FEE.JOIN</a:t>
            </a:r>
            <a:endParaRPr lang="en-US" dirty="0" smtClean="0">
              <a:solidFill>
                <a:srgbClr val="2F2F2F"/>
              </a:solidFill>
              <a:latin typeface="Arial" pitchFamily="34" charset="0"/>
              <a:cs typeface="Arial" pitchFamily="34" charset="0"/>
            </a:endParaRPr>
          </a:p>
        </p:txBody>
      </p:sp>
      <p:sp>
        <p:nvSpPr>
          <p:cNvPr id="17" name="Rectangle 16"/>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13" name="Picture 12" descr="Slide 9 - Microfinance Header.jpg"/>
          <p:cNvPicPr>
            <a:picLocks noChangeAspect="1"/>
          </p:cNvPicPr>
          <p:nvPr/>
        </p:nvPicPr>
        <p:blipFill>
          <a:blip r:embed="rId3" cstate="screen"/>
          <a:stretch>
            <a:fillRect/>
          </a:stretch>
        </p:blipFill>
        <p:spPr>
          <a:xfrm>
            <a:off x="0" y="0"/>
            <a:ext cx="9144000" cy="854003"/>
          </a:xfrm>
          <a:prstGeom prst="rect">
            <a:avLst/>
          </a:prstGeom>
        </p:spPr>
      </p:pic>
      <p:sp>
        <p:nvSpPr>
          <p:cNvPr id="15" name="Rectangle 14"/>
          <p:cNvSpPr/>
          <p:nvPr/>
        </p:nvSpPr>
        <p:spPr>
          <a:xfrm>
            <a:off x="7268165"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sp>
        <p:nvSpPr>
          <p:cNvPr id="14" name="Rectangle 13"/>
          <p:cNvSpPr/>
          <p:nvPr/>
        </p:nvSpPr>
        <p:spPr>
          <a:xfrm>
            <a:off x="381000" y="1981200"/>
            <a:ext cx="8763000" cy="4154984"/>
          </a:xfrm>
          <a:prstGeom prst="rect">
            <a:avLst/>
          </a:prstGeom>
        </p:spPr>
        <p:txBody>
          <a:bodyPr wrap="square">
            <a:spAutoFit/>
          </a:bodyPr>
          <a:lstStyle/>
          <a:p>
            <a:pPr>
              <a:buFont typeface="Arial" pitchFamily="34" charset="0"/>
              <a:buChar char="•"/>
              <a:defRPr/>
            </a:pPr>
            <a:r>
              <a:rPr lang="en-US" sz="2400" dirty="0" err="1" smtClean="0"/>
              <a:t>Pajarillos</a:t>
            </a:r>
            <a:endParaRPr lang="en-US" sz="2400" dirty="0" smtClean="0"/>
          </a:p>
          <a:p>
            <a:pPr lvl="1">
              <a:buFont typeface="Arial" pitchFamily="34" charset="0"/>
              <a:buChar char="–"/>
              <a:defRPr/>
            </a:pPr>
            <a:r>
              <a:rPr lang="en-US" sz="2400" dirty="0" smtClean="0"/>
              <a:t>Installation of irrigation line to community (with GWB)</a:t>
            </a:r>
          </a:p>
          <a:p>
            <a:pPr lvl="1">
              <a:buFont typeface="Arial" pitchFamily="34" charset="0"/>
              <a:buChar char="–"/>
              <a:defRPr/>
            </a:pPr>
            <a:r>
              <a:rPr lang="en-US" sz="2400" dirty="0" err="1" smtClean="0"/>
              <a:t>Caja</a:t>
            </a:r>
            <a:r>
              <a:rPr lang="en-US" sz="2400" dirty="0" smtClean="0"/>
              <a:t> Rural managed Plantain training farm</a:t>
            </a:r>
          </a:p>
          <a:p>
            <a:pPr lvl="2">
              <a:buFont typeface="Arial" pitchFamily="34" charset="0"/>
              <a:buChar char="•"/>
              <a:defRPr/>
            </a:pPr>
            <a:r>
              <a:rPr lang="en-US" sz="2400" dirty="0" smtClean="0"/>
              <a:t>GB Operational loan and bi-monthly visits from EDA Agricultural Engineer</a:t>
            </a:r>
          </a:p>
          <a:p>
            <a:pPr lvl="2">
              <a:defRPr/>
            </a:pPr>
            <a:endParaRPr lang="en-US" sz="2400" dirty="0" smtClean="0"/>
          </a:p>
          <a:p>
            <a:pPr>
              <a:buFont typeface="Arial" pitchFamily="34" charset="0"/>
              <a:buChar char="•"/>
              <a:defRPr/>
            </a:pPr>
            <a:r>
              <a:rPr lang="en-US" sz="2400" dirty="0" err="1" smtClean="0"/>
              <a:t>Joyas</a:t>
            </a:r>
            <a:r>
              <a:rPr lang="en-US" sz="2400" dirty="0" smtClean="0"/>
              <a:t> del </a:t>
            </a:r>
            <a:r>
              <a:rPr lang="en-US" sz="2400" dirty="0" err="1" smtClean="0"/>
              <a:t>Carballo</a:t>
            </a:r>
            <a:endParaRPr lang="en-US" sz="2400" dirty="0" smtClean="0"/>
          </a:p>
          <a:p>
            <a:pPr lvl="1">
              <a:buFont typeface="Arial" pitchFamily="34" charset="0"/>
              <a:buChar char="–"/>
              <a:defRPr/>
            </a:pPr>
            <a:r>
              <a:rPr lang="en-US" sz="2400" dirty="0" smtClean="0"/>
              <a:t>Public Health Construction Projects (with GPHB)</a:t>
            </a:r>
          </a:p>
          <a:p>
            <a:pPr lvl="2">
              <a:buFont typeface="Arial" pitchFamily="34" charset="0"/>
              <a:buChar char="•"/>
              <a:defRPr/>
            </a:pPr>
            <a:r>
              <a:rPr lang="en-US" sz="2400" dirty="0" smtClean="0"/>
              <a:t>Trained by PH team and funded with beneficiary collaborations, PH surplus, and other activities to continue, expand, and maintain PH projects</a:t>
            </a:r>
            <a:endParaRPr lang="en-US" sz="2400" dirty="0">
              <a:solidFill>
                <a:srgbClr val="2F2F2F"/>
              </a:solidFill>
            </a:endParaRPr>
          </a:p>
        </p:txBody>
      </p:sp>
      <p:sp>
        <p:nvSpPr>
          <p:cNvPr id="19" name="Rectangle 18"/>
          <p:cNvSpPr/>
          <p:nvPr/>
        </p:nvSpPr>
        <p:spPr>
          <a:xfrm>
            <a:off x="381000" y="1143000"/>
            <a:ext cx="6781800" cy="523220"/>
          </a:xfrm>
          <a:prstGeom prst="rect">
            <a:avLst/>
          </a:prstGeom>
        </p:spPr>
        <p:txBody>
          <a:bodyPr wrap="square">
            <a:spAutoFit/>
          </a:bodyPr>
          <a:lstStyle/>
          <a:p>
            <a:r>
              <a:rPr lang="en-US" sz="2800" b="1" dirty="0" smtClean="0"/>
              <a:t>Step 2: </a:t>
            </a:r>
            <a:r>
              <a:rPr lang="en-US" sz="2800" dirty="0" smtClean="0"/>
              <a:t>Custom Capitalization Projects</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23850" y="6400800"/>
            <a:ext cx="6915150" cy="36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2F2F2F"/>
                </a:solidFill>
                <a:effectLst/>
                <a:latin typeface="Calibri" pitchFamily="34" charset="0"/>
                <a:cs typeface="Arial" pitchFamily="34" charset="0"/>
              </a:rPr>
              <a:t>ABOUT.LOCATION.</a:t>
            </a:r>
            <a:r>
              <a:rPr kumimoji="0" lang="en-US" sz="1400" b="1" i="0" u="none" strike="noStrike" cap="none" normalizeH="0" baseline="0" dirty="0" smtClean="0">
                <a:ln>
                  <a:noFill/>
                </a:ln>
                <a:solidFill>
                  <a:srgbClr val="5D9A5E"/>
                </a:solidFill>
                <a:effectLst/>
                <a:latin typeface="Calibri" pitchFamily="34" charset="0"/>
                <a:cs typeface="Arial" pitchFamily="34" charset="0"/>
              </a:rPr>
              <a:t>VIDEO</a:t>
            </a:r>
            <a:r>
              <a:rPr kumimoji="0" lang="en-US" sz="1400" b="0" i="0" u="none" strike="noStrike" cap="none" normalizeH="0" baseline="0" dirty="0" smtClean="0">
                <a:ln>
                  <a:noFill/>
                </a:ln>
                <a:solidFill>
                  <a:srgbClr val="2F2F2F"/>
                </a:solidFill>
                <a:effectLst/>
                <a:latin typeface="Calibri" pitchFamily="34" charset="0"/>
                <a:cs typeface="Arial" pitchFamily="34" charset="0"/>
              </a:rPr>
              <a:t>.BRIGADES.FOLLOW-UP.SCHEDULE.LODGING.PROGRAM</a:t>
            </a:r>
            <a:r>
              <a:rPr kumimoji="0" lang="en-US" sz="1400" b="0" i="0" u="none" strike="noStrike" cap="none" normalizeH="0" dirty="0" smtClean="0">
                <a:ln>
                  <a:noFill/>
                </a:ln>
                <a:solidFill>
                  <a:srgbClr val="2F2F2F"/>
                </a:solidFill>
                <a:effectLst/>
                <a:latin typeface="Calibri" pitchFamily="34" charset="0"/>
                <a:cs typeface="Arial" pitchFamily="34" charset="0"/>
              </a:rPr>
              <a:t> FEE.JOIN</a:t>
            </a:r>
            <a:endParaRPr kumimoji="0" lang="en-US" sz="1800" b="0" i="0" u="none" strike="noStrike" cap="none" normalizeH="0" baseline="0" dirty="0" smtClean="0">
              <a:ln>
                <a:noFill/>
              </a:ln>
              <a:solidFill>
                <a:srgbClr val="2F2F2F"/>
              </a:solidFill>
              <a:effectLst/>
              <a:latin typeface="Arial" pitchFamily="34" charset="0"/>
              <a:cs typeface="Arial" pitchFamily="34" charset="0"/>
            </a:endParaRPr>
          </a:p>
        </p:txBody>
      </p:sp>
      <p:pic>
        <p:nvPicPr>
          <p:cNvPr id="10" name="Picture 9" descr="Video Heading copy.jpg"/>
          <p:cNvPicPr>
            <a:picLocks noChangeAspect="1"/>
          </p:cNvPicPr>
          <p:nvPr/>
        </p:nvPicPr>
        <p:blipFill>
          <a:blip r:embed="rId3" cstate="screen"/>
          <a:stretch>
            <a:fillRect/>
          </a:stretch>
        </p:blipFill>
        <p:spPr>
          <a:xfrm>
            <a:off x="0" y="0"/>
            <a:ext cx="9144000" cy="854003"/>
          </a:xfrm>
          <a:prstGeom prst="rect">
            <a:avLst/>
          </a:prstGeom>
        </p:spPr>
      </p:pic>
      <p:sp>
        <p:nvSpPr>
          <p:cNvPr id="15" name="Rectangle 14"/>
          <p:cNvSpPr/>
          <p:nvPr/>
        </p:nvSpPr>
        <p:spPr>
          <a:xfrm>
            <a:off x="7297020" y="0"/>
            <a:ext cx="1875835" cy="230832"/>
          </a:xfrm>
          <a:prstGeom prst="rect">
            <a:avLst/>
          </a:prstGeom>
        </p:spPr>
        <p:txBody>
          <a:bodyPr wrap="none">
            <a:spAutoFit/>
          </a:bodyPr>
          <a:lstStyle/>
          <a:p>
            <a:r>
              <a:rPr lang="en-US" sz="900" dirty="0" smtClean="0">
                <a:solidFill>
                  <a:schemeClr val="bg1">
                    <a:lumMod val="95000"/>
                  </a:schemeClr>
                </a:solidFill>
              </a:rPr>
              <a:t>Global Brigades, Inc. Copyright 2009</a:t>
            </a:r>
            <a:endParaRPr lang="en-US" sz="900" dirty="0">
              <a:solidFill>
                <a:schemeClr val="bg1">
                  <a:lumMod val="95000"/>
                </a:schemeClr>
              </a:solidFill>
            </a:endParaRPr>
          </a:p>
        </p:txBody>
      </p:sp>
      <p:pic>
        <p:nvPicPr>
          <p:cNvPr id="8" name="Picture 7" descr="Slide 6 - GBB Video Intro.jpg"/>
          <p:cNvPicPr>
            <a:picLocks noChangeAspect="1"/>
          </p:cNvPicPr>
          <p:nvPr/>
        </p:nvPicPr>
        <p:blipFill>
          <a:blip r:embed="rId4" cstate="screen"/>
          <a:stretch>
            <a:fillRect/>
          </a:stretch>
        </p:blipFill>
        <p:spPr>
          <a:xfrm>
            <a:off x="2307048" y="914400"/>
            <a:ext cx="4529904" cy="629733"/>
          </a:xfrm>
          <a:prstGeom prst="rect">
            <a:avLst/>
          </a:prstGeom>
        </p:spPr>
      </p:pic>
      <p:pic>
        <p:nvPicPr>
          <p:cNvPr id="7" name="Picture 6" descr="Slide 6 - Play Picture copy.jpg">
            <a:hlinkClick r:id="rId5"/>
          </p:cNvPr>
          <p:cNvPicPr>
            <a:picLocks noChangeAspect="1"/>
          </p:cNvPicPr>
          <p:nvPr/>
        </p:nvPicPr>
        <p:blipFill>
          <a:blip r:embed="rId6" cstate="screen"/>
          <a:stretch>
            <a:fillRect/>
          </a:stretch>
        </p:blipFill>
        <p:spPr>
          <a:xfrm>
            <a:off x="1429458" y="1600200"/>
            <a:ext cx="6285083" cy="4114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TotalTime>
  <Words>1486</Words>
  <Application>Microsoft Office PowerPoint</Application>
  <PresentationFormat>On-screen Show (4:3)</PresentationFormat>
  <Paragraphs>234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INSERT TITLE</vt:lpstr>
      <vt:lpstr>INSERT TITLE</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Atamian</dc:creator>
  <cp:lastModifiedBy>ClAiRe BeAr</cp:lastModifiedBy>
  <cp:revision>247</cp:revision>
  <dcterms:created xsi:type="dcterms:W3CDTF">2009-08-28T21:19:13Z</dcterms:created>
  <dcterms:modified xsi:type="dcterms:W3CDTF">2010-04-17T03:06:37Z</dcterms:modified>
</cp:coreProperties>
</file>